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55"/>
  </p:notesMasterIdLst>
  <p:handoutMasterIdLst>
    <p:handoutMasterId r:id="rId56"/>
  </p:handoutMasterIdLst>
  <p:sldIdLst>
    <p:sldId id="446" r:id="rId2"/>
    <p:sldId id="409" r:id="rId3"/>
    <p:sldId id="428" r:id="rId4"/>
    <p:sldId id="410" r:id="rId5"/>
    <p:sldId id="440" r:id="rId6"/>
    <p:sldId id="411" r:id="rId7"/>
    <p:sldId id="385" r:id="rId8"/>
    <p:sldId id="368" r:id="rId9"/>
    <p:sldId id="443" r:id="rId10"/>
    <p:sldId id="444" r:id="rId11"/>
    <p:sldId id="445" r:id="rId12"/>
    <p:sldId id="379" r:id="rId13"/>
    <p:sldId id="441" r:id="rId14"/>
    <p:sldId id="369" r:id="rId15"/>
    <p:sldId id="381" r:id="rId16"/>
    <p:sldId id="372" r:id="rId17"/>
    <p:sldId id="393" r:id="rId18"/>
    <p:sldId id="431" r:id="rId19"/>
    <p:sldId id="433" r:id="rId20"/>
    <p:sldId id="435" r:id="rId21"/>
    <p:sldId id="382" r:id="rId22"/>
    <p:sldId id="384" r:id="rId23"/>
    <p:sldId id="386" r:id="rId24"/>
    <p:sldId id="390" r:id="rId25"/>
    <p:sldId id="391" r:id="rId26"/>
    <p:sldId id="392" r:id="rId27"/>
    <p:sldId id="388" r:id="rId28"/>
    <p:sldId id="425" r:id="rId29"/>
    <p:sldId id="426" r:id="rId30"/>
    <p:sldId id="447" r:id="rId31"/>
    <p:sldId id="395" r:id="rId32"/>
    <p:sldId id="397" r:id="rId33"/>
    <p:sldId id="402" r:id="rId34"/>
    <p:sldId id="403" r:id="rId35"/>
    <p:sldId id="398" r:id="rId36"/>
    <p:sldId id="404" r:id="rId37"/>
    <p:sldId id="405" r:id="rId38"/>
    <p:sldId id="406" r:id="rId39"/>
    <p:sldId id="407" r:id="rId40"/>
    <p:sldId id="414" r:id="rId41"/>
    <p:sldId id="417" r:id="rId42"/>
    <p:sldId id="416" r:id="rId43"/>
    <p:sldId id="418" r:id="rId44"/>
    <p:sldId id="419" r:id="rId45"/>
    <p:sldId id="420" r:id="rId46"/>
    <p:sldId id="421" r:id="rId47"/>
    <p:sldId id="422" r:id="rId48"/>
    <p:sldId id="423" r:id="rId49"/>
    <p:sldId id="436" r:id="rId50"/>
    <p:sldId id="427" r:id="rId51"/>
    <p:sldId id="437" r:id="rId52"/>
    <p:sldId id="438" r:id="rId53"/>
    <p:sldId id="383"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A20000"/>
    <a:srgbClr val="9A0000"/>
    <a:srgbClr val="B00000"/>
    <a:srgbClr val="FFCE33"/>
    <a:srgbClr val="FFD44B"/>
    <a:srgbClr val="FFE389"/>
    <a:srgbClr val="AC8300"/>
    <a:srgbClr val="B08600"/>
    <a:srgbClr val="CBD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54352" autoAdjust="0"/>
  </p:normalViewPr>
  <p:slideViewPr>
    <p:cSldViewPr snapToGrid="0">
      <p:cViewPr>
        <p:scale>
          <a:sx n="49" d="100"/>
          <a:sy n="49" d="100"/>
        </p:scale>
        <p:origin x="-1926" y="216"/>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6" d="100"/>
          <a:sy n="56" d="100"/>
        </p:scale>
        <p:origin x="-254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Release%20Dates%20Drupa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RO\Documents\GitHub\Presentations\Software%20Debt_Agiles2013\Documentos\Velocity-Bu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P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3.9426523297491037E-2"/>
          <c:w val="0.93888888888888888"/>
          <c:h val="0.10646568368127715"/>
        </c:manualLayout>
      </c:layout>
      <c:lineChart>
        <c:grouping val="standard"/>
        <c:varyColors val="0"/>
        <c:ser>
          <c:idx val="0"/>
          <c:order val="0"/>
          <c:tx>
            <c:v>Serie</c:v>
          </c:tx>
          <c:spPr>
            <a:ln w="57150"/>
          </c:spPr>
          <c:marker>
            <c:spPr>
              <a:ln w="57150"/>
            </c:spPr>
          </c:marker>
          <c:cat>
            <c:numRef>
              <c:f>Hoja1!$B$2:$B$10</c:f>
              <c:numCache>
                <c:formatCode>dd/mm/yy;@</c:formatCode>
                <c:ptCount val="9"/>
                <c:pt idx="0">
                  <c:v>36906</c:v>
                </c:pt>
                <c:pt idx="1">
                  <c:v>36965</c:v>
                </c:pt>
                <c:pt idx="2">
                  <c:v>37149</c:v>
                </c:pt>
                <c:pt idx="3">
                  <c:v>37453</c:v>
                </c:pt>
                <c:pt idx="4">
                  <c:v>38276</c:v>
                </c:pt>
                <c:pt idx="5">
                  <c:v>39097</c:v>
                </c:pt>
                <c:pt idx="6">
                  <c:v>39460</c:v>
                </c:pt>
                <c:pt idx="7">
                  <c:v>40548</c:v>
                </c:pt>
                <c:pt idx="8">
                  <c:v>41821</c:v>
                </c:pt>
              </c:numCache>
            </c:numRef>
          </c:cat>
          <c:val>
            <c:numRef>
              <c:f>Hoja1!$C$2:$C$10</c:f>
              <c:numCache>
                <c:formatCode>General</c:formatCode>
                <c:ptCount val="9"/>
                <c:pt idx="0">
                  <c:v>1</c:v>
                </c:pt>
                <c:pt idx="1">
                  <c:v>1</c:v>
                </c:pt>
                <c:pt idx="2">
                  <c:v>1</c:v>
                </c:pt>
                <c:pt idx="3">
                  <c:v>1</c:v>
                </c:pt>
                <c:pt idx="4">
                  <c:v>1</c:v>
                </c:pt>
                <c:pt idx="5">
                  <c:v>1</c:v>
                </c:pt>
                <c:pt idx="6">
                  <c:v>1</c:v>
                </c:pt>
                <c:pt idx="7">
                  <c:v>1</c:v>
                </c:pt>
                <c:pt idx="8">
                  <c:v>1</c:v>
                </c:pt>
              </c:numCache>
            </c:numRef>
          </c:val>
          <c:smooth val="0"/>
        </c:ser>
        <c:dLbls>
          <c:showLegendKey val="0"/>
          <c:showVal val="0"/>
          <c:showCatName val="0"/>
          <c:showSerName val="0"/>
          <c:showPercent val="0"/>
          <c:showBubbleSize val="0"/>
        </c:dLbls>
        <c:marker val="1"/>
        <c:smooth val="0"/>
        <c:axId val="71655808"/>
        <c:axId val="71657728"/>
      </c:lineChart>
      <c:dateAx>
        <c:axId val="71655808"/>
        <c:scaling>
          <c:orientation val="minMax"/>
          <c:max val="42005"/>
        </c:scaling>
        <c:delete val="0"/>
        <c:axPos val="b"/>
        <c:numFmt formatCode="mmmm&quot; - &quot;yyyy;@" sourceLinked="0"/>
        <c:majorTickMark val="none"/>
        <c:minorTickMark val="none"/>
        <c:tickLblPos val="nextTo"/>
        <c:spPr>
          <a:ln>
            <a:solidFill>
              <a:schemeClr val="accent2"/>
            </a:solidFill>
          </a:ln>
        </c:spPr>
        <c:txPr>
          <a:bodyPr/>
          <a:lstStyle/>
          <a:p>
            <a:pPr>
              <a:defRPr sz="1600">
                <a:solidFill>
                  <a:schemeClr val="accent2"/>
                </a:solidFill>
              </a:defRPr>
            </a:pPr>
            <a:endParaRPr lang="es-PE"/>
          </a:p>
        </c:txPr>
        <c:crossAx val="71657728"/>
        <c:crosses val="autoZero"/>
        <c:auto val="0"/>
        <c:lblOffset val="100"/>
        <c:baseTimeUnit val="months"/>
      </c:dateAx>
      <c:valAx>
        <c:axId val="71657728"/>
        <c:scaling>
          <c:orientation val="minMax"/>
        </c:scaling>
        <c:delete val="1"/>
        <c:axPos val="l"/>
        <c:numFmt formatCode="General" sourceLinked="1"/>
        <c:majorTickMark val="none"/>
        <c:minorTickMark val="none"/>
        <c:tickLblPos val="nextTo"/>
        <c:crossAx val="71655808"/>
        <c:crosses val="autoZero"/>
        <c:crossBetween val="between"/>
      </c:valAx>
      <c:spPr>
        <a:ln w="76200"/>
      </c:spPr>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P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Velocity</c:v>
                </c:pt>
              </c:strCache>
            </c:strRef>
          </c:tx>
          <c:spPr>
            <a:ln w="38100"/>
          </c:spPr>
          <c:marker>
            <c:spPr>
              <a:ln w="38100"/>
            </c:spPr>
          </c:marker>
          <c:val>
            <c:numRef>
              <c:f>Hoja1!$B$2:$B$11</c:f>
              <c:numCache>
                <c:formatCode>General</c:formatCode>
                <c:ptCount val="10"/>
                <c:pt idx="0">
                  <c:v>25</c:v>
                </c:pt>
                <c:pt idx="1">
                  <c:v>30</c:v>
                </c:pt>
                <c:pt idx="2">
                  <c:v>35</c:v>
                </c:pt>
                <c:pt idx="3">
                  <c:v>36</c:v>
                </c:pt>
                <c:pt idx="4">
                  <c:v>35</c:v>
                </c:pt>
                <c:pt idx="5">
                  <c:v>30</c:v>
                </c:pt>
                <c:pt idx="6">
                  <c:v>27</c:v>
                </c:pt>
                <c:pt idx="7">
                  <c:v>24</c:v>
                </c:pt>
                <c:pt idx="8">
                  <c:v>20</c:v>
                </c:pt>
                <c:pt idx="9">
                  <c:v>15</c:v>
                </c:pt>
              </c:numCache>
            </c:numRef>
          </c:val>
          <c:smooth val="0"/>
        </c:ser>
        <c:ser>
          <c:idx val="1"/>
          <c:order val="1"/>
          <c:tx>
            <c:strRef>
              <c:f>Hoja1!$C$1</c:f>
              <c:strCache>
                <c:ptCount val="1"/>
                <c:pt idx="0">
                  <c:v>Bugs found by PO</c:v>
                </c:pt>
              </c:strCache>
            </c:strRef>
          </c:tx>
          <c:spPr>
            <a:ln w="38100">
              <a:solidFill>
                <a:srgbClr val="FF0000"/>
              </a:solidFill>
            </a:ln>
          </c:spPr>
          <c:marker>
            <c:spPr>
              <a:solidFill>
                <a:srgbClr val="FF0000"/>
              </a:solidFill>
              <a:ln w="38100">
                <a:solidFill>
                  <a:srgbClr val="FF0000"/>
                </a:solidFill>
              </a:ln>
            </c:spPr>
          </c:marker>
          <c:val>
            <c:numRef>
              <c:f>Hoja1!$C$2:$C$11</c:f>
              <c:numCache>
                <c:formatCode>General</c:formatCode>
                <c:ptCount val="10"/>
                <c:pt idx="0">
                  <c:v>2</c:v>
                </c:pt>
                <c:pt idx="1">
                  <c:v>1</c:v>
                </c:pt>
                <c:pt idx="2">
                  <c:v>2</c:v>
                </c:pt>
                <c:pt idx="3">
                  <c:v>2</c:v>
                </c:pt>
                <c:pt idx="4">
                  <c:v>3</c:v>
                </c:pt>
                <c:pt idx="5">
                  <c:v>2</c:v>
                </c:pt>
                <c:pt idx="6">
                  <c:v>4</c:v>
                </c:pt>
                <c:pt idx="7">
                  <c:v>5</c:v>
                </c:pt>
                <c:pt idx="8">
                  <c:v>6</c:v>
                </c:pt>
                <c:pt idx="9">
                  <c:v>8</c:v>
                </c:pt>
              </c:numCache>
            </c:numRef>
          </c:val>
          <c:smooth val="0"/>
        </c:ser>
        <c:dLbls>
          <c:showLegendKey val="0"/>
          <c:showVal val="0"/>
          <c:showCatName val="0"/>
          <c:showSerName val="0"/>
          <c:showPercent val="0"/>
          <c:showBubbleSize val="0"/>
        </c:dLbls>
        <c:marker val="1"/>
        <c:smooth val="0"/>
        <c:axId val="71160576"/>
        <c:axId val="71162880"/>
      </c:lineChart>
      <c:catAx>
        <c:axId val="71160576"/>
        <c:scaling>
          <c:orientation val="minMax"/>
        </c:scaling>
        <c:delete val="0"/>
        <c:axPos val="b"/>
        <c:title>
          <c:tx>
            <c:rich>
              <a:bodyPr/>
              <a:lstStyle/>
              <a:p>
                <a:pPr>
                  <a:defRPr b="1"/>
                </a:pPr>
                <a:r>
                  <a:rPr lang="es-PE" b="1"/>
                  <a:t>Time</a:t>
                </a:r>
              </a:p>
            </c:rich>
          </c:tx>
          <c:overlay val="0"/>
        </c:title>
        <c:numFmt formatCode="General" sourceLinked="1"/>
        <c:majorTickMark val="none"/>
        <c:minorTickMark val="none"/>
        <c:tickLblPos val="none"/>
        <c:spPr>
          <a:ln w="38100">
            <a:solidFill>
              <a:schemeClr val="accent2"/>
            </a:solidFill>
          </a:ln>
        </c:spPr>
        <c:crossAx val="71162880"/>
        <c:crosses val="autoZero"/>
        <c:auto val="1"/>
        <c:lblAlgn val="ctr"/>
        <c:lblOffset val="100"/>
        <c:noMultiLvlLbl val="0"/>
      </c:catAx>
      <c:valAx>
        <c:axId val="71162880"/>
        <c:scaling>
          <c:orientation val="minMax"/>
        </c:scaling>
        <c:delete val="0"/>
        <c:axPos val="l"/>
        <c:numFmt formatCode="General" sourceLinked="1"/>
        <c:majorTickMark val="none"/>
        <c:minorTickMark val="none"/>
        <c:tickLblPos val="nextTo"/>
        <c:spPr>
          <a:ln w="38100">
            <a:solidFill>
              <a:schemeClr val="accent3"/>
            </a:solidFill>
          </a:ln>
        </c:spPr>
        <c:txPr>
          <a:bodyPr/>
          <a:lstStyle/>
          <a:p>
            <a:pPr>
              <a:defRPr b="1"/>
            </a:pPr>
            <a:endParaRPr lang="es-PE"/>
          </a:p>
        </c:txPr>
        <c:crossAx val="71160576"/>
        <c:crosses val="autoZero"/>
        <c:crossBetween val="between"/>
      </c:valAx>
    </c:plotArea>
    <c:legend>
      <c:legendPos val="r"/>
      <c:layout>
        <c:manualLayout>
          <c:xMode val="edge"/>
          <c:yMode val="edge"/>
          <c:x val="0.63621922736288583"/>
          <c:y val="2.8114565216939596E-2"/>
          <c:w val="0.33010821859869532"/>
          <c:h val="0.17078354247054106"/>
        </c:manualLayout>
      </c:layout>
      <c:overlay val="1"/>
      <c:txPr>
        <a:bodyPr/>
        <a:lstStyle/>
        <a:p>
          <a:pPr>
            <a:defRPr sz="1800" b="1"/>
          </a:pPr>
          <a:endParaRPr lang="es-PE"/>
        </a:p>
      </c:txPr>
    </c:legend>
    <c:plotVisOnly val="1"/>
    <c:dispBlanksAs val="gap"/>
    <c:showDLblsOverMax val="0"/>
  </c:chart>
  <c:spPr>
    <a:ln>
      <a:noFill/>
    </a:ln>
  </c:spPr>
  <c:txPr>
    <a:bodyPr/>
    <a:lstStyle/>
    <a:p>
      <a:pPr>
        <a:defRPr sz="1600">
          <a:solidFill>
            <a:schemeClr val="accent2"/>
          </a:solidFill>
        </a:defRPr>
      </a:pPr>
      <a:endParaRPr lang="es-PE"/>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37C565-8227-47BE-938D-F0254EF2951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PE"/>
        </a:p>
      </dgm:t>
    </dgm:pt>
    <dgm:pt modelId="{2D629D79-084D-4FF9-8DF9-08F54FFF92DE}">
      <dgm:prSet phldrT="[Texto]" custT="1"/>
      <dgm:spPr>
        <a:solidFill>
          <a:schemeClr val="bg2"/>
        </a:solidFill>
      </dgm:spPr>
      <dgm:t>
        <a:bodyPr/>
        <a:lstStyle/>
        <a:p>
          <a:r>
            <a:rPr lang="es-PE" sz="1800" noProof="0" dirty="0" smtClean="0"/>
            <a:t>Tomar Deuda Técnica</a:t>
          </a:r>
          <a:endParaRPr lang="es-PE" sz="1800" noProof="0" dirty="0"/>
        </a:p>
      </dgm:t>
    </dgm:pt>
    <dgm:pt modelId="{30A8A669-EA91-4A1E-9661-BB7D11EAB2EF}" type="parTrans" cxnId="{9694F126-3ADB-43F5-85B1-5AB66EDBA53C}">
      <dgm:prSet/>
      <dgm:spPr/>
      <dgm:t>
        <a:bodyPr/>
        <a:lstStyle/>
        <a:p>
          <a:endParaRPr lang="es-PE" sz="1800" noProof="0"/>
        </a:p>
      </dgm:t>
    </dgm:pt>
    <dgm:pt modelId="{899BA343-E663-4062-B766-D4AB02F4C39C}" type="sibTrans" cxnId="{9694F126-3ADB-43F5-85B1-5AB66EDBA53C}">
      <dgm:prSet custT="1"/>
      <dgm:spPr/>
      <dgm:t>
        <a:bodyPr/>
        <a:lstStyle/>
        <a:p>
          <a:endParaRPr lang="es-PE" sz="1800" noProof="0"/>
        </a:p>
      </dgm:t>
    </dgm:pt>
    <dgm:pt modelId="{9768ADBD-E274-445C-8DCD-B40B42EBD27B}">
      <dgm:prSet phldrT="[Texto]" custT="1"/>
      <dgm:spPr>
        <a:solidFill>
          <a:schemeClr val="bg2"/>
        </a:solidFill>
      </dgm:spPr>
      <dgm:t>
        <a:bodyPr/>
        <a:lstStyle/>
        <a:p>
          <a:endParaRPr lang="es-PE" sz="1800" noProof="0" dirty="0"/>
        </a:p>
      </dgm:t>
    </dgm:pt>
    <dgm:pt modelId="{4AEA6F8B-1A64-45EC-93BD-3D31C0888883}" type="parTrans" cxnId="{9C5856E4-CA75-447E-B76A-6CB88C391DE8}">
      <dgm:prSet/>
      <dgm:spPr/>
      <dgm:t>
        <a:bodyPr/>
        <a:lstStyle/>
        <a:p>
          <a:endParaRPr lang="es-PE" sz="1800" noProof="0"/>
        </a:p>
      </dgm:t>
    </dgm:pt>
    <dgm:pt modelId="{E43FB99E-5163-4102-8C51-726D611F747C}" type="sibTrans" cxnId="{9C5856E4-CA75-447E-B76A-6CB88C391DE8}">
      <dgm:prSet custT="1"/>
      <dgm:spPr/>
      <dgm:t>
        <a:bodyPr/>
        <a:lstStyle/>
        <a:p>
          <a:endParaRPr lang="es-PE" sz="1800" noProof="0"/>
        </a:p>
      </dgm:t>
    </dgm:pt>
    <dgm:pt modelId="{7EB66F7D-EDF6-4CF9-8307-CDC396A315D2}">
      <dgm:prSet phldrT="[Texto]" custT="1"/>
      <dgm:spPr>
        <a:solidFill>
          <a:schemeClr val="bg2"/>
        </a:solidFill>
      </dgm:spPr>
      <dgm:t>
        <a:bodyPr/>
        <a:lstStyle/>
        <a:p>
          <a:endParaRPr lang="es-PE" sz="1700" noProof="0" dirty="0"/>
        </a:p>
      </dgm:t>
    </dgm:pt>
    <dgm:pt modelId="{1C435CE0-1330-4C41-B432-980635612D78}" type="parTrans" cxnId="{9E7B1AD0-4B2E-401B-B82A-F21921E14474}">
      <dgm:prSet/>
      <dgm:spPr/>
      <dgm:t>
        <a:bodyPr/>
        <a:lstStyle/>
        <a:p>
          <a:endParaRPr lang="es-PE" sz="1800" noProof="0"/>
        </a:p>
      </dgm:t>
    </dgm:pt>
    <dgm:pt modelId="{3766CEFC-D74E-4FC6-B9BD-CE4F3847A8F1}" type="sibTrans" cxnId="{9E7B1AD0-4B2E-401B-B82A-F21921E14474}">
      <dgm:prSet custT="1"/>
      <dgm:spPr/>
      <dgm:t>
        <a:bodyPr/>
        <a:lstStyle/>
        <a:p>
          <a:endParaRPr lang="es-PE" sz="1800" noProof="0"/>
        </a:p>
      </dgm:t>
    </dgm:pt>
    <dgm:pt modelId="{76A1EA92-51E5-49EB-A181-D50B98697B05}">
      <dgm:prSet phldrT="[Texto]" custT="1"/>
      <dgm:spPr>
        <a:solidFill>
          <a:schemeClr val="bg2"/>
        </a:solidFill>
      </dgm:spPr>
      <dgm:t>
        <a:bodyPr/>
        <a:lstStyle/>
        <a:p>
          <a:r>
            <a:rPr lang="es-PE" sz="1800" noProof="0" dirty="0" smtClean="0"/>
            <a:t>Acumula la Deuda</a:t>
          </a:r>
          <a:endParaRPr lang="es-PE" sz="1800" noProof="0" dirty="0"/>
        </a:p>
      </dgm:t>
    </dgm:pt>
    <dgm:pt modelId="{3A80FFA8-4626-4D9F-869E-08D8049AE90B}" type="parTrans" cxnId="{118D518B-4E4B-4165-A5B9-7E7CDA798BAF}">
      <dgm:prSet/>
      <dgm:spPr/>
      <dgm:t>
        <a:bodyPr/>
        <a:lstStyle/>
        <a:p>
          <a:endParaRPr lang="es-PE" sz="1800" noProof="0"/>
        </a:p>
      </dgm:t>
    </dgm:pt>
    <dgm:pt modelId="{9E4C12CE-879A-4AB8-B6B2-D13C4FC29454}" type="sibTrans" cxnId="{118D518B-4E4B-4165-A5B9-7E7CDA798BAF}">
      <dgm:prSet custT="1"/>
      <dgm:spPr/>
      <dgm:t>
        <a:bodyPr/>
        <a:lstStyle/>
        <a:p>
          <a:endParaRPr lang="es-PE" sz="1800" noProof="0"/>
        </a:p>
      </dgm:t>
    </dgm:pt>
    <dgm:pt modelId="{EC9506A9-2AA9-4DAF-B71F-944126D78DFB}">
      <dgm:prSet phldrT="[Texto]" custT="1"/>
      <dgm:spPr>
        <a:solidFill>
          <a:schemeClr val="bg2"/>
        </a:solidFill>
      </dgm:spPr>
      <dgm:t>
        <a:bodyPr/>
        <a:lstStyle/>
        <a:p>
          <a:endParaRPr lang="es-PE" sz="1700" noProof="0" dirty="0"/>
        </a:p>
      </dgm:t>
    </dgm:pt>
    <dgm:pt modelId="{0BA01EA1-3A24-45EC-869B-EAA8917A7785}" type="parTrans" cxnId="{E2D092FB-EAF9-4474-B126-BBE1F8D70671}">
      <dgm:prSet/>
      <dgm:spPr/>
      <dgm:t>
        <a:bodyPr/>
        <a:lstStyle/>
        <a:p>
          <a:endParaRPr lang="es-PE" sz="1800"/>
        </a:p>
      </dgm:t>
    </dgm:pt>
    <dgm:pt modelId="{14B05B4C-02A9-45B0-B4A4-03AAD9897D5B}" type="sibTrans" cxnId="{E2D092FB-EAF9-4474-B126-BBE1F8D70671}">
      <dgm:prSet custT="1"/>
      <dgm:spPr/>
      <dgm:t>
        <a:bodyPr/>
        <a:lstStyle/>
        <a:p>
          <a:endParaRPr lang="es-PE" sz="1800"/>
        </a:p>
      </dgm:t>
    </dgm:pt>
    <dgm:pt modelId="{357AEA59-21F0-45F8-A04A-C6A6C8AF2562}" type="pres">
      <dgm:prSet presAssocID="{AA37C565-8227-47BE-938D-F0254EF29510}" presName="cycle" presStyleCnt="0">
        <dgm:presLayoutVars>
          <dgm:dir/>
          <dgm:resizeHandles val="exact"/>
        </dgm:presLayoutVars>
      </dgm:prSet>
      <dgm:spPr/>
      <dgm:t>
        <a:bodyPr/>
        <a:lstStyle/>
        <a:p>
          <a:endParaRPr lang="es-PE"/>
        </a:p>
      </dgm:t>
    </dgm:pt>
    <dgm:pt modelId="{74011F2E-B577-4A88-8DEF-7DD3C944D4FD}" type="pres">
      <dgm:prSet presAssocID="{EC9506A9-2AA9-4DAF-B71F-944126D78DFB}" presName="node" presStyleLbl="node1" presStyleIdx="0" presStyleCnt="5" custRadScaleRad="95331" custRadScaleInc="1188">
        <dgm:presLayoutVars>
          <dgm:bulletEnabled val="1"/>
        </dgm:presLayoutVars>
      </dgm:prSet>
      <dgm:spPr/>
      <dgm:t>
        <a:bodyPr/>
        <a:lstStyle/>
        <a:p>
          <a:endParaRPr lang="es-PE"/>
        </a:p>
      </dgm:t>
    </dgm:pt>
    <dgm:pt modelId="{CAB0CA1F-A7CF-4800-96AC-05684ED46990}" type="pres">
      <dgm:prSet presAssocID="{14B05B4C-02A9-45B0-B4A4-03AAD9897D5B}" presName="sibTrans" presStyleLbl="sibTrans2D1" presStyleIdx="0" presStyleCnt="5" custLinFactNeighborX="5769"/>
      <dgm:spPr/>
      <dgm:t>
        <a:bodyPr/>
        <a:lstStyle/>
        <a:p>
          <a:endParaRPr lang="es-PE"/>
        </a:p>
      </dgm:t>
    </dgm:pt>
    <dgm:pt modelId="{65BBC022-844A-48BC-9988-8C6E8A767F43}" type="pres">
      <dgm:prSet presAssocID="{14B05B4C-02A9-45B0-B4A4-03AAD9897D5B}" presName="connectorText" presStyleLbl="sibTrans2D1" presStyleIdx="0" presStyleCnt="5"/>
      <dgm:spPr/>
      <dgm:t>
        <a:bodyPr/>
        <a:lstStyle/>
        <a:p>
          <a:endParaRPr lang="es-PE"/>
        </a:p>
      </dgm:t>
    </dgm:pt>
    <dgm:pt modelId="{8D88EC16-041F-468E-A4EE-B0C17C298D88}" type="pres">
      <dgm:prSet presAssocID="{2D629D79-084D-4FF9-8DF9-08F54FFF92DE}" presName="node" presStyleLbl="node1" presStyleIdx="1" presStyleCnt="5" custRadScaleRad="91870" custRadScaleInc="-8520">
        <dgm:presLayoutVars>
          <dgm:bulletEnabled val="1"/>
        </dgm:presLayoutVars>
      </dgm:prSet>
      <dgm:spPr/>
      <dgm:t>
        <a:bodyPr/>
        <a:lstStyle/>
        <a:p>
          <a:endParaRPr lang="es-PE"/>
        </a:p>
      </dgm:t>
    </dgm:pt>
    <dgm:pt modelId="{CED54BA0-F15B-4184-B79E-B8D2EC41BDAD}" type="pres">
      <dgm:prSet presAssocID="{899BA343-E663-4062-B766-D4AB02F4C39C}" presName="sibTrans" presStyleLbl="sibTrans2D1" presStyleIdx="1" presStyleCnt="5" custLinFactNeighborY="-3128"/>
      <dgm:spPr/>
      <dgm:t>
        <a:bodyPr/>
        <a:lstStyle/>
        <a:p>
          <a:endParaRPr lang="es-PE"/>
        </a:p>
      </dgm:t>
    </dgm:pt>
    <dgm:pt modelId="{DB7A3A1A-810F-4459-AD3E-971F11602EE1}" type="pres">
      <dgm:prSet presAssocID="{899BA343-E663-4062-B766-D4AB02F4C39C}" presName="connectorText" presStyleLbl="sibTrans2D1" presStyleIdx="1" presStyleCnt="5"/>
      <dgm:spPr/>
      <dgm:t>
        <a:bodyPr/>
        <a:lstStyle/>
        <a:p>
          <a:endParaRPr lang="es-PE"/>
        </a:p>
      </dgm:t>
    </dgm:pt>
    <dgm:pt modelId="{2CCF0EC0-5E87-4702-9012-7254A3821684}" type="pres">
      <dgm:prSet presAssocID="{9768ADBD-E274-445C-8DCD-B40B42EBD27B}" presName="node" presStyleLbl="node1" presStyleIdx="2" presStyleCnt="5" custRadScaleRad="82519" custRadScaleInc="-13166">
        <dgm:presLayoutVars>
          <dgm:bulletEnabled val="1"/>
        </dgm:presLayoutVars>
      </dgm:prSet>
      <dgm:spPr/>
      <dgm:t>
        <a:bodyPr/>
        <a:lstStyle/>
        <a:p>
          <a:endParaRPr lang="es-PE"/>
        </a:p>
      </dgm:t>
    </dgm:pt>
    <dgm:pt modelId="{DCE9FE20-3966-495F-9530-23A38286FCDB}" type="pres">
      <dgm:prSet presAssocID="{E43FB99E-5163-4102-8C51-726D611F747C}" presName="sibTrans" presStyleLbl="sibTrans2D1" presStyleIdx="2" presStyleCnt="5" custLinFactNeighborX="-5606"/>
      <dgm:spPr/>
      <dgm:t>
        <a:bodyPr/>
        <a:lstStyle/>
        <a:p>
          <a:endParaRPr lang="es-PE"/>
        </a:p>
      </dgm:t>
    </dgm:pt>
    <dgm:pt modelId="{F30247C7-152E-4FDC-9646-BB20CCC1E8C7}" type="pres">
      <dgm:prSet presAssocID="{E43FB99E-5163-4102-8C51-726D611F747C}" presName="connectorText" presStyleLbl="sibTrans2D1" presStyleIdx="2" presStyleCnt="5"/>
      <dgm:spPr/>
      <dgm:t>
        <a:bodyPr/>
        <a:lstStyle/>
        <a:p>
          <a:endParaRPr lang="es-PE"/>
        </a:p>
      </dgm:t>
    </dgm:pt>
    <dgm:pt modelId="{FB6A06C4-A2A0-4F93-829D-27E882A8B839}" type="pres">
      <dgm:prSet presAssocID="{76A1EA92-51E5-49EB-A181-D50B98697B05}" presName="node" presStyleLbl="node1" presStyleIdx="3" presStyleCnt="5" custRadScaleRad="81594" custRadScaleInc="10832">
        <dgm:presLayoutVars>
          <dgm:bulletEnabled val="1"/>
        </dgm:presLayoutVars>
      </dgm:prSet>
      <dgm:spPr/>
      <dgm:t>
        <a:bodyPr/>
        <a:lstStyle/>
        <a:p>
          <a:endParaRPr lang="es-PE"/>
        </a:p>
      </dgm:t>
    </dgm:pt>
    <dgm:pt modelId="{F75A18FD-DF04-47F0-8AE8-A3F3E3B7ADA9}" type="pres">
      <dgm:prSet presAssocID="{9E4C12CE-879A-4AB8-B6B2-D13C4FC29454}" presName="sibTrans" presStyleLbl="sibTrans2D1" presStyleIdx="3" presStyleCnt="5" custLinFactNeighborY="-6256"/>
      <dgm:spPr/>
      <dgm:t>
        <a:bodyPr/>
        <a:lstStyle/>
        <a:p>
          <a:endParaRPr lang="es-PE"/>
        </a:p>
      </dgm:t>
    </dgm:pt>
    <dgm:pt modelId="{5D06DDED-AB1D-4844-98C0-F17BCAF7D19F}" type="pres">
      <dgm:prSet presAssocID="{9E4C12CE-879A-4AB8-B6B2-D13C4FC29454}" presName="connectorText" presStyleLbl="sibTrans2D1" presStyleIdx="3" presStyleCnt="5"/>
      <dgm:spPr/>
      <dgm:t>
        <a:bodyPr/>
        <a:lstStyle/>
        <a:p>
          <a:endParaRPr lang="es-PE"/>
        </a:p>
      </dgm:t>
    </dgm:pt>
    <dgm:pt modelId="{9C286F3C-FAF2-4FCF-B113-145FCACE16AA}" type="pres">
      <dgm:prSet presAssocID="{7EB66F7D-EDF6-4CF9-8307-CDC396A315D2}" presName="node" presStyleLbl="node1" presStyleIdx="4" presStyleCnt="5" custScaleX="102926" custScaleY="102926" custRadScaleRad="91936" custRadScaleInc="9822">
        <dgm:presLayoutVars>
          <dgm:bulletEnabled val="1"/>
        </dgm:presLayoutVars>
      </dgm:prSet>
      <dgm:spPr/>
      <dgm:t>
        <a:bodyPr/>
        <a:lstStyle/>
        <a:p>
          <a:endParaRPr lang="es-PE"/>
        </a:p>
      </dgm:t>
    </dgm:pt>
    <dgm:pt modelId="{4B49315F-91DD-4CBB-BA8F-EFE63A088439}" type="pres">
      <dgm:prSet presAssocID="{3766CEFC-D74E-4FC6-B9BD-CE4F3847A8F1}" presName="sibTrans" presStyleLbl="sibTrans2D1" presStyleIdx="4" presStyleCnt="5"/>
      <dgm:spPr/>
      <dgm:t>
        <a:bodyPr/>
        <a:lstStyle/>
        <a:p>
          <a:endParaRPr lang="es-PE"/>
        </a:p>
      </dgm:t>
    </dgm:pt>
    <dgm:pt modelId="{B4DAEDC5-1010-434A-AA93-DB22F5A7CB1E}" type="pres">
      <dgm:prSet presAssocID="{3766CEFC-D74E-4FC6-B9BD-CE4F3847A8F1}" presName="connectorText" presStyleLbl="sibTrans2D1" presStyleIdx="4" presStyleCnt="5"/>
      <dgm:spPr/>
      <dgm:t>
        <a:bodyPr/>
        <a:lstStyle/>
        <a:p>
          <a:endParaRPr lang="es-PE"/>
        </a:p>
      </dgm:t>
    </dgm:pt>
  </dgm:ptLst>
  <dgm:cxnLst>
    <dgm:cxn modelId="{23582A3B-D8E7-42DF-BC83-44EA89EE0E37}" type="presOf" srcId="{2D629D79-084D-4FF9-8DF9-08F54FFF92DE}" destId="{8D88EC16-041F-468E-A4EE-B0C17C298D88}" srcOrd="0" destOrd="0" presId="urn:microsoft.com/office/officeart/2005/8/layout/cycle2"/>
    <dgm:cxn modelId="{E6A10162-6A89-43D5-8682-AF0D3AAB5C25}" type="presOf" srcId="{E43FB99E-5163-4102-8C51-726D611F747C}" destId="{F30247C7-152E-4FDC-9646-BB20CCC1E8C7}" srcOrd="1" destOrd="0" presId="urn:microsoft.com/office/officeart/2005/8/layout/cycle2"/>
    <dgm:cxn modelId="{5FD1A9A8-6A76-4C83-8C94-0CBB64A6FFDB}" type="presOf" srcId="{E43FB99E-5163-4102-8C51-726D611F747C}" destId="{DCE9FE20-3966-495F-9530-23A38286FCDB}" srcOrd="0" destOrd="0" presId="urn:microsoft.com/office/officeart/2005/8/layout/cycle2"/>
    <dgm:cxn modelId="{9E7B1AD0-4B2E-401B-B82A-F21921E14474}" srcId="{AA37C565-8227-47BE-938D-F0254EF29510}" destId="{7EB66F7D-EDF6-4CF9-8307-CDC396A315D2}" srcOrd="4" destOrd="0" parTransId="{1C435CE0-1330-4C41-B432-980635612D78}" sibTransId="{3766CEFC-D74E-4FC6-B9BD-CE4F3847A8F1}"/>
    <dgm:cxn modelId="{E2D092FB-EAF9-4474-B126-BBE1F8D70671}" srcId="{AA37C565-8227-47BE-938D-F0254EF29510}" destId="{EC9506A9-2AA9-4DAF-B71F-944126D78DFB}" srcOrd="0" destOrd="0" parTransId="{0BA01EA1-3A24-45EC-869B-EAA8917A7785}" sibTransId="{14B05B4C-02A9-45B0-B4A4-03AAD9897D5B}"/>
    <dgm:cxn modelId="{D772DB86-5BFF-47AF-8904-D6ECBBBF86ED}" type="presOf" srcId="{14B05B4C-02A9-45B0-B4A4-03AAD9897D5B}" destId="{65BBC022-844A-48BC-9988-8C6E8A767F43}" srcOrd="1" destOrd="0" presId="urn:microsoft.com/office/officeart/2005/8/layout/cycle2"/>
    <dgm:cxn modelId="{C04A7535-6536-4B97-B370-43ADC4E449E5}" type="presOf" srcId="{7EB66F7D-EDF6-4CF9-8307-CDC396A315D2}" destId="{9C286F3C-FAF2-4FCF-B113-145FCACE16AA}" srcOrd="0" destOrd="0" presId="urn:microsoft.com/office/officeart/2005/8/layout/cycle2"/>
    <dgm:cxn modelId="{CBC06FA0-B0CB-4CBB-A91A-C3719FE7F0B4}" type="presOf" srcId="{76A1EA92-51E5-49EB-A181-D50B98697B05}" destId="{FB6A06C4-A2A0-4F93-829D-27E882A8B839}" srcOrd="0" destOrd="0" presId="urn:microsoft.com/office/officeart/2005/8/layout/cycle2"/>
    <dgm:cxn modelId="{9C5856E4-CA75-447E-B76A-6CB88C391DE8}" srcId="{AA37C565-8227-47BE-938D-F0254EF29510}" destId="{9768ADBD-E274-445C-8DCD-B40B42EBD27B}" srcOrd="2" destOrd="0" parTransId="{4AEA6F8B-1A64-45EC-93BD-3D31C0888883}" sibTransId="{E43FB99E-5163-4102-8C51-726D611F747C}"/>
    <dgm:cxn modelId="{118D518B-4E4B-4165-A5B9-7E7CDA798BAF}" srcId="{AA37C565-8227-47BE-938D-F0254EF29510}" destId="{76A1EA92-51E5-49EB-A181-D50B98697B05}" srcOrd="3" destOrd="0" parTransId="{3A80FFA8-4626-4D9F-869E-08D8049AE90B}" sibTransId="{9E4C12CE-879A-4AB8-B6B2-D13C4FC29454}"/>
    <dgm:cxn modelId="{05B9A5BF-1664-4C9E-8542-9C1EC444ABE1}" type="presOf" srcId="{3766CEFC-D74E-4FC6-B9BD-CE4F3847A8F1}" destId="{4B49315F-91DD-4CBB-BA8F-EFE63A088439}" srcOrd="0" destOrd="0" presId="urn:microsoft.com/office/officeart/2005/8/layout/cycle2"/>
    <dgm:cxn modelId="{DE912770-41A3-4157-B4F4-387BD8A22FE2}" type="presOf" srcId="{14B05B4C-02A9-45B0-B4A4-03AAD9897D5B}" destId="{CAB0CA1F-A7CF-4800-96AC-05684ED46990}" srcOrd="0" destOrd="0" presId="urn:microsoft.com/office/officeart/2005/8/layout/cycle2"/>
    <dgm:cxn modelId="{2202A150-2D49-47EE-840E-A15D59861640}" type="presOf" srcId="{3766CEFC-D74E-4FC6-B9BD-CE4F3847A8F1}" destId="{B4DAEDC5-1010-434A-AA93-DB22F5A7CB1E}" srcOrd="1" destOrd="0" presId="urn:microsoft.com/office/officeart/2005/8/layout/cycle2"/>
    <dgm:cxn modelId="{1A67FCC2-22ED-4CA4-9004-4225E380E43C}" type="presOf" srcId="{9768ADBD-E274-445C-8DCD-B40B42EBD27B}" destId="{2CCF0EC0-5E87-4702-9012-7254A3821684}" srcOrd="0" destOrd="0" presId="urn:microsoft.com/office/officeart/2005/8/layout/cycle2"/>
    <dgm:cxn modelId="{FB7CF6B3-F617-40CC-9169-55371113F709}" type="presOf" srcId="{9E4C12CE-879A-4AB8-B6B2-D13C4FC29454}" destId="{5D06DDED-AB1D-4844-98C0-F17BCAF7D19F}" srcOrd="1" destOrd="0" presId="urn:microsoft.com/office/officeart/2005/8/layout/cycle2"/>
    <dgm:cxn modelId="{EAC77074-219C-4E9D-B03B-34EB7355D9F9}" type="presOf" srcId="{899BA343-E663-4062-B766-D4AB02F4C39C}" destId="{CED54BA0-F15B-4184-B79E-B8D2EC41BDAD}" srcOrd="0" destOrd="0" presId="urn:microsoft.com/office/officeart/2005/8/layout/cycle2"/>
    <dgm:cxn modelId="{7DF2C450-192B-4136-A13A-6FBD17889032}" type="presOf" srcId="{AA37C565-8227-47BE-938D-F0254EF29510}" destId="{357AEA59-21F0-45F8-A04A-C6A6C8AF2562}" srcOrd="0" destOrd="0" presId="urn:microsoft.com/office/officeart/2005/8/layout/cycle2"/>
    <dgm:cxn modelId="{06CD568A-8ED7-470F-AFCC-C62FE394E16F}" type="presOf" srcId="{9E4C12CE-879A-4AB8-B6B2-D13C4FC29454}" destId="{F75A18FD-DF04-47F0-8AE8-A3F3E3B7ADA9}" srcOrd="0" destOrd="0" presId="urn:microsoft.com/office/officeart/2005/8/layout/cycle2"/>
    <dgm:cxn modelId="{9694F126-3ADB-43F5-85B1-5AB66EDBA53C}" srcId="{AA37C565-8227-47BE-938D-F0254EF29510}" destId="{2D629D79-084D-4FF9-8DF9-08F54FFF92DE}" srcOrd="1" destOrd="0" parTransId="{30A8A669-EA91-4A1E-9661-BB7D11EAB2EF}" sibTransId="{899BA343-E663-4062-B766-D4AB02F4C39C}"/>
    <dgm:cxn modelId="{8163C8CA-F246-4C85-AFE7-9A9E3B2E6704}" type="presOf" srcId="{EC9506A9-2AA9-4DAF-B71F-944126D78DFB}" destId="{74011F2E-B577-4A88-8DEF-7DD3C944D4FD}" srcOrd="0" destOrd="0" presId="urn:microsoft.com/office/officeart/2005/8/layout/cycle2"/>
    <dgm:cxn modelId="{70E3849B-AF2D-411D-80DA-4038D860F3E8}" type="presOf" srcId="{899BA343-E663-4062-B766-D4AB02F4C39C}" destId="{DB7A3A1A-810F-4459-AD3E-971F11602EE1}" srcOrd="1" destOrd="0" presId="urn:microsoft.com/office/officeart/2005/8/layout/cycle2"/>
    <dgm:cxn modelId="{D33A850C-6AA8-4298-9EF7-3A38B08A14AD}" type="presParOf" srcId="{357AEA59-21F0-45F8-A04A-C6A6C8AF2562}" destId="{74011F2E-B577-4A88-8DEF-7DD3C944D4FD}" srcOrd="0" destOrd="0" presId="urn:microsoft.com/office/officeart/2005/8/layout/cycle2"/>
    <dgm:cxn modelId="{6B063850-7DEB-47CD-8700-AF39455ACCD7}" type="presParOf" srcId="{357AEA59-21F0-45F8-A04A-C6A6C8AF2562}" destId="{CAB0CA1F-A7CF-4800-96AC-05684ED46990}" srcOrd="1" destOrd="0" presId="urn:microsoft.com/office/officeart/2005/8/layout/cycle2"/>
    <dgm:cxn modelId="{3C9D6A7D-4A98-4006-ADF1-AF3A89431FD8}" type="presParOf" srcId="{CAB0CA1F-A7CF-4800-96AC-05684ED46990}" destId="{65BBC022-844A-48BC-9988-8C6E8A767F43}" srcOrd="0" destOrd="0" presId="urn:microsoft.com/office/officeart/2005/8/layout/cycle2"/>
    <dgm:cxn modelId="{EC36BEEA-4ECA-41D6-AED5-29C96F582912}" type="presParOf" srcId="{357AEA59-21F0-45F8-A04A-C6A6C8AF2562}" destId="{8D88EC16-041F-468E-A4EE-B0C17C298D88}" srcOrd="2" destOrd="0" presId="urn:microsoft.com/office/officeart/2005/8/layout/cycle2"/>
    <dgm:cxn modelId="{A30B1AC6-ECEC-487E-92AE-8770E25B3503}" type="presParOf" srcId="{357AEA59-21F0-45F8-A04A-C6A6C8AF2562}" destId="{CED54BA0-F15B-4184-B79E-B8D2EC41BDAD}" srcOrd="3" destOrd="0" presId="urn:microsoft.com/office/officeart/2005/8/layout/cycle2"/>
    <dgm:cxn modelId="{45C673B7-4C71-4E26-B064-6B81344BC4B4}" type="presParOf" srcId="{CED54BA0-F15B-4184-B79E-B8D2EC41BDAD}" destId="{DB7A3A1A-810F-4459-AD3E-971F11602EE1}" srcOrd="0" destOrd="0" presId="urn:microsoft.com/office/officeart/2005/8/layout/cycle2"/>
    <dgm:cxn modelId="{613FB05B-7077-4476-B2DB-3109A9D5C147}" type="presParOf" srcId="{357AEA59-21F0-45F8-A04A-C6A6C8AF2562}" destId="{2CCF0EC0-5E87-4702-9012-7254A3821684}" srcOrd="4" destOrd="0" presId="urn:microsoft.com/office/officeart/2005/8/layout/cycle2"/>
    <dgm:cxn modelId="{D688247D-EEEB-47E4-BD36-3478A6C51AC2}" type="presParOf" srcId="{357AEA59-21F0-45F8-A04A-C6A6C8AF2562}" destId="{DCE9FE20-3966-495F-9530-23A38286FCDB}" srcOrd="5" destOrd="0" presId="urn:microsoft.com/office/officeart/2005/8/layout/cycle2"/>
    <dgm:cxn modelId="{7F5FED2D-E2B2-4F01-AFBB-DF788511BF1C}" type="presParOf" srcId="{DCE9FE20-3966-495F-9530-23A38286FCDB}" destId="{F30247C7-152E-4FDC-9646-BB20CCC1E8C7}" srcOrd="0" destOrd="0" presId="urn:microsoft.com/office/officeart/2005/8/layout/cycle2"/>
    <dgm:cxn modelId="{C40EDE9B-7BF0-4E5A-905E-6743A70B2E4A}" type="presParOf" srcId="{357AEA59-21F0-45F8-A04A-C6A6C8AF2562}" destId="{FB6A06C4-A2A0-4F93-829D-27E882A8B839}" srcOrd="6" destOrd="0" presId="urn:microsoft.com/office/officeart/2005/8/layout/cycle2"/>
    <dgm:cxn modelId="{7E38313D-6F0A-48BA-A16A-01B814671337}" type="presParOf" srcId="{357AEA59-21F0-45F8-A04A-C6A6C8AF2562}" destId="{F75A18FD-DF04-47F0-8AE8-A3F3E3B7ADA9}" srcOrd="7" destOrd="0" presId="urn:microsoft.com/office/officeart/2005/8/layout/cycle2"/>
    <dgm:cxn modelId="{6DDC1AF0-1E00-4E7D-AC9A-4A240FD559B5}" type="presParOf" srcId="{F75A18FD-DF04-47F0-8AE8-A3F3E3B7ADA9}" destId="{5D06DDED-AB1D-4844-98C0-F17BCAF7D19F}" srcOrd="0" destOrd="0" presId="urn:microsoft.com/office/officeart/2005/8/layout/cycle2"/>
    <dgm:cxn modelId="{736EF609-6F0A-4C9A-B909-C7050C47EF4A}" type="presParOf" srcId="{357AEA59-21F0-45F8-A04A-C6A6C8AF2562}" destId="{9C286F3C-FAF2-4FCF-B113-145FCACE16AA}" srcOrd="8" destOrd="0" presId="urn:microsoft.com/office/officeart/2005/8/layout/cycle2"/>
    <dgm:cxn modelId="{3382A174-97A2-4248-B9BB-52A3A9F826CB}" type="presParOf" srcId="{357AEA59-21F0-45F8-A04A-C6A6C8AF2562}" destId="{4B49315F-91DD-4CBB-BA8F-EFE63A088439}" srcOrd="9" destOrd="0" presId="urn:microsoft.com/office/officeart/2005/8/layout/cycle2"/>
    <dgm:cxn modelId="{702EB18F-D3F0-4FE7-B406-1DF55A674EC6}" type="presParOf" srcId="{4B49315F-91DD-4CBB-BA8F-EFE63A088439}" destId="{B4DAEDC5-1010-434A-AA93-DB22F5A7CB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8BEE29-F0AB-4595-AB34-24A1743282A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PE"/>
        </a:p>
      </dgm:t>
    </dgm:pt>
    <dgm:pt modelId="{D83BB487-C824-4C14-A6EE-66990D84E874}">
      <dgm:prSet phldrT="[Texto]" custT="1"/>
      <dgm:spPr/>
      <dgm:t>
        <a:bodyPr/>
        <a:lstStyle/>
        <a:p>
          <a:r>
            <a:rPr lang="es-PE" sz="1800" dirty="0" smtClean="0"/>
            <a:t>Consecuencias</a:t>
          </a:r>
          <a:endParaRPr lang="es-PE" sz="1800" dirty="0"/>
        </a:p>
      </dgm:t>
    </dgm:pt>
    <dgm:pt modelId="{18C955D1-4D2A-4855-9196-393F2081DF72}" type="parTrans" cxnId="{00B3C16F-C9A3-40C2-A789-C41CE46EC0ED}">
      <dgm:prSet/>
      <dgm:spPr/>
      <dgm:t>
        <a:bodyPr/>
        <a:lstStyle/>
        <a:p>
          <a:endParaRPr lang="es-PE"/>
        </a:p>
      </dgm:t>
    </dgm:pt>
    <dgm:pt modelId="{FD338FEE-1401-493F-9272-0479F26BA93C}" type="sibTrans" cxnId="{00B3C16F-C9A3-40C2-A789-C41CE46EC0ED}">
      <dgm:prSet/>
      <dgm:spPr/>
      <dgm:t>
        <a:bodyPr/>
        <a:lstStyle/>
        <a:p>
          <a:endParaRPr lang="es-PE"/>
        </a:p>
      </dgm:t>
    </dgm:pt>
    <dgm:pt modelId="{24C9D353-9B3D-416F-B75F-6B2043D6FE6A}">
      <dgm:prSet phldrT="[Texto]" custT="1"/>
      <dgm:spPr/>
      <dgm:t>
        <a:bodyPr/>
        <a:lstStyle/>
        <a:p>
          <a:r>
            <a:rPr lang="es-PE" sz="1800" dirty="0" smtClean="0"/>
            <a:t>Incrementa el tiempo de entrega</a:t>
          </a:r>
          <a:endParaRPr lang="es-PE" sz="1800" dirty="0"/>
        </a:p>
      </dgm:t>
    </dgm:pt>
    <dgm:pt modelId="{881718D4-DDEE-47BC-AFA8-9D02612236E4}" type="parTrans" cxnId="{7C645816-6C6E-496F-8B44-C813D6AC9A27}">
      <dgm:prSet/>
      <dgm:spPr/>
      <dgm:t>
        <a:bodyPr/>
        <a:lstStyle/>
        <a:p>
          <a:endParaRPr lang="es-PE"/>
        </a:p>
      </dgm:t>
    </dgm:pt>
    <dgm:pt modelId="{9D04B02B-E7F3-4ADE-BF28-EB82095C5B23}" type="sibTrans" cxnId="{7C645816-6C6E-496F-8B44-C813D6AC9A27}">
      <dgm:prSet/>
      <dgm:spPr/>
      <dgm:t>
        <a:bodyPr/>
        <a:lstStyle/>
        <a:p>
          <a:endParaRPr lang="es-PE"/>
        </a:p>
      </dgm:t>
    </dgm:pt>
    <dgm:pt modelId="{E1B6D6BC-694E-463B-BA08-12C21415418E}">
      <dgm:prSet phldrT="[Texto]" custT="1"/>
      <dgm:spPr/>
      <dgm:t>
        <a:bodyPr/>
        <a:lstStyle/>
        <a:p>
          <a:r>
            <a:rPr lang="es-PE" sz="1800" dirty="0" smtClean="0"/>
            <a:t>Numero significativo de defectos</a:t>
          </a:r>
          <a:endParaRPr lang="es-PE" sz="1800" dirty="0"/>
        </a:p>
      </dgm:t>
    </dgm:pt>
    <dgm:pt modelId="{E3169B4C-3748-42FD-A4EC-3B0819DFA62F}" type="parTrans" cxnId="{902804DD-391B-476E-BEC9-DD17055BB39E}">
      <dgm:prSet/>
      <dgm:spPr/>
      <dgm:t>
        <a:bodyPr/>
        <a:lstStyle/>
        <a:p>
          <a:endParaRPr lang="es-PE"/>
        </a:p>
      </dgm:t>
    </dgm:pt>
    <dgm:pt modelId="{661F329F-0F6B-4931-99A3-A92403EBAC51}" type="sibTrans" cxnId="{902804DD-391B-476E-BEC9-DD17055BB39E}">
      <dgm:prSet/>
      <dgm:spPr/>
      <dgm:t>
        <a:bodyPr/>
        <a:lstStyle/>
        <a:p>
          <a:endParaRPr lang="es-PE"/>
        </a:p>
      </dgm:t>
    </dgm:pt>
    <dgm:pt modelId="{CE61B241-2AD1-4182-B487-B776C9EE556A}">
      <dgm:prSet phldrT="[Texto]" custT="1"/>
      <dgm:spPr/>
      <dgm:t>
        <a:bodyPr/>
        <a:lstStyle/>
        <a:p>
          <a:r>
            <a:rPr lang="es-PE" sz="1800" dirty="0" smtClean="0"/>
            <a:t>Disminuye la predictibilidad</a:t>
          </a:r>
          <a:endParaRPr lang="es-PE" sz="1800" dirty="0"/>
        </a:p>
      </dgm:t>
    </dgm:pt>
    <dgm:pt modelId="{1F99F10C-0A08-4CAF-B1AF-CC13642EDCCC}" type="parTrans" cxnId="{A187A673-202D-488C-9B42-6EAC514FAC4C}">
      <dgm:prSet/>
      <dgm:spPr/>
      <dgm:t>
        <a:bodyPr/>
        <a:lstStyle/>
        <a:p>
          <a:endParaRPr lang="es-PE"/>
        </a:p>
      </dgm:t>
    </dgm:pt>
    <dgm:pt modelId="{610CBBD5-1815-4002-8BA0-80D7C71C2DB2}" type="sibTrans" cxnId="{A187A673-202D-488C-9B42-6EAC514FAC4C}">
      <dgm:prSet/>
      <dgm:spPr/>
      <dgm:t>
        <a:bodyPr/>
        <a:lstStyle/>
        <a:p>
          <a:endParaRPr lang="es-PE"/>
        </a:p>
      </dgm:t>
    </dgm:pt>
    <dgm:pt modelId="{5766D0AA-B347-4C5D-944D-94D2F3EA6BA7}">
      <dgm:prSet phldrT="[Texto]" custT="1"/>
      <dgm:spPr/>
      <dgm:t>
        <a:bodyPr/>
        <a:lstStyle/>
        <a:p>
          <a:r>
            <a:rPr lang="es-PE" sz="1800" dirty="0" smtClean="0"/>
            <a:t>Frustración</a:t>
          </a:r>
          <a:endParaRPr lang="es-PE" sz="1800" dirty="0"/>
        </a:p>
      </dgm:t>
    </dgm:pt>
    <dgm:pt modelId="{4A2D8A53-70BD-4601-84A4-ED0AC12FFDFA}" type="parTrans" cxnId="{6FB2FE51-3DEE-4FE0-8D4E-0665BC9446DC}">
      <dgm:prSet/>
      <dgm:spPr/>
      <dgm:t>
        <a:bodyPr/>
        <a:lstStyle/>
        <a:p>
          <a:endParaRPr lang="es-PE"/>
        </a:p>
      </dgm:t>
    </dgm:pt>
    <dgm:pt modelId="{A818E865-F725-4012-83C5-C35082BDFB1D}" type="sibTrans" cxnId="{6FB2FE51-3DEE-4FE0-8D4E-0665BC9446DC}">
      <dgm:prSet/>
      <dgm:spPr/>
      <dgm:t>
        <a:bodyPr/>
        <a:lstStyle/>
        <a:p>
          <a:endParaRPr lang="es-PE"/>
        </a:p>
      </dgm:t>
    </dgm:pt>
    <dgm:pt modelId="{A25F8010-64EB-4E4A-BFBA-C3C46D068EE6}">
      <dgm:prSet phldrT="[Texto]" custT="1"/>
      <dgm:spPr/>
      <dgm:t>
        <a:bodyPr/>
        <a:lstStyle/>
        <a:p>
          <a:r>
            <a:rPr lang="es-PE" sz="1800" dirty="0" smtClean="0"/>
            <a:t>Disminuye la satisfacción </a:t>
          </a:r>
          <a:br>
            <a:rPr lang="es-PE" sz="1800" dirty="0" smtClean="0"/>
          </a:br>
          <a:r>
            <a:rPr lang="es-PE" sz="1800" dirty="0" smtClean="0"/>
            <a:t>del cliente</a:t>
          </a:r>
          <a:endParaRPr lang="es-PE" sz="1800" dirty="0"/>
        </a:p>
      </dgm:t>
    </dgm:pt>
    <dgm:pt modelId="{37D3497E-5EBB-43A8-8E5F-1761CFA56858}" type="parTrans" cxnId="{0C2515AE-1F5C-4AF9-AA8E-ED76A6D9A9D2}">
      <dgm:prSet/>
      <dgm:spPr/>
      <dgm:t>
        <a:bodyPr/>
        <a:lstStyle/>
        <a:p>
          <a:endParaRPr lang="es-PE"/>
        </a:p>
      </dgm:t>
    </dgm:pt>
    <dgm:pt modelId="{2C0A5A4D-A95D-4832-BC9E-C3A4805D3B6C}" type="sibTrans" cxnId="{0C2515AE-1F5C-4AF9-AA8E-ED76A6D9A9D2}">
      <dgm:prSet/>
      <dgm:spPr/>
      <dgm:t>
        <a:bodyPr/>
        <a:lstStyle/>
        <a:p>
          <a:endParaRPr lang="es-PE"/>
        </a:p>
      </dgm:t>
    </dgm:pt>
    <dgm:pt modelId="{C18A60A7-3F66-4C1F-AB4B-0A191B3BDED2}">
      <dgm:prSet phldrT="[Texto]" custT="1"/>
      <dgm:spPr/>
      <dgm:t>
        <a:bodyPr/>
        <a:lstStyle/>
        <a:p>
          <a:r>
            <a:rPr lang="es-PE" sz="1800" dirty="0" smtClean="0"/>
            <a:t>Bajo Rendimiento</a:t>
          </a:r>
          <a:endParaRPr lang="es-PE" sz="1800" dirty="0"/>
        </a:p>
      </dgm:t>
    </dgm:pt>
    <dgm:pt modelId="{C7E929F8-EF23-48F2-9936-DBD9CD2869DF}" type="parTrans" cxnId="{4150AA45-A192-4318-957B-3F74AF4301F7}">
      <dgm:prSet/>
      <dgm:spPr/>
      <dgm:t>
        <a:bodyPr/>
        <a:lstStyle/>
        <a:p>
          <a:endParaRPr lang="es-PE"/>
        </a:p>
      </dgm:t>
    </dgm:pt>
    <dgm:pt modelId="{B271A738-DD5E-4C35-B3EF-801D1C0CC7F4}" type="sibTrans" cxnId="{4150AA45-A192-4318-957B-3F74AF4301F7}">
      <dgm:prSet/>
      <dgm:spPr/>
      <dgm:t>
        <a:bodyPr/>
        <a:lstStyle/>
        <a:p>
          <a:endParaRPr lang="es-PE"/>
        </a:p>
      </dgm:t>
    </dgm:pt>
    <dgm:pt modelId="{5815AAA0-9E92-478C-8C4E-B8E89D934661}">
      <dgm:prSet phldrT="[Texto]" custT="1"/>
      <dgm:spPr/>
      <dgm:t>
        <a:bodyPr/>
        <a:lstStyle/>
        <a:p>
          <a:r>
            <a:rPr lang="es-PE" sz="1800" dirty="0" smtClean="0"/>
            <a:t>Aumento en los costos de desarrollo y soporte</a:t>
          </a:r>
          <a:endParaRPr lang="es-PE" sz="1800" dirty="0"/>
        </a:p>
      </dgm:t>
    </dgm:pt>
    <dgm:pt modelId="{126F08F0-F29D-4BD0-AB5B-074C3799E3E5}" type="parTrans" cxnId="{5B574B33-7769-48B7-BFDB-4A5E22F0795A}">
      <dgm:prSet/>
      <dgm:spPr/>
      <dgm:t>
        <a:bodyPr/>
        <a:lstStyle/>
        <a:p>
          <a:endParaRPr lang="es-PE"/>
        </a:p>
      </dgm:t>
    </dgm:pt>
    <dgm:pt modelId="{87C7FB73-441A-455A-8B6C-CDC623D7E004}" type="sibTrans" cxnId="{5B574B33-7769-48B7-BFDB-4A5E22F0795A}">
      <dgm:prSet/>
      <dgm:spPr/>
      <dgm:t>
        <a:bodyPr/>
        <a:lstStyle/>
        <a:p>
          <a:endParaRPr lang="es-PE"/>
        </a:p>
      </dgm:t>
    </dgm:pt>
    <dgm:pt modelId="{F08923F8-D239-4BA8-97B2-AF6A1BA0313D}" type="pres">
      <dgm:prSet presAssocID="{FF8BEE29-F0AB-4595-AB34-24A1743282AA}" presName="diagram" presStyleCnt="0">
        <dgm:presLayoutVars>
          <dgm:chPref val="1"/>
          <dgm:dir/>
          <dgm:animOne val="branch"/>
          <dgm:animLvl val="lvl"/>
          <dgm:resizeHandles val="exact"/>
        </dgm:presLayoutVars>
      </dgm:prSet>
      <dgm:spPr/>
      <dgm:t>
        <a:bodyPr/>
        <a:lstStyle/>
        <a:p>
          <a:endParaRPr lang="es-PE"/>
        </a:p>
      </dgm:t>
    </dgm:pt>
    <dgm:pt modelId="{4CBE887F-C2D1-4F72-9A30-08310CD21408}" type="pres">
      <dgm:prSet presAssocID="{D83BB487-C824-4C14-A6EE-66990D84E874}" presName="root1" presStyleCnt="0"/>
      <dgm:spPr/>
    </dgm:pt>
    <dgm:pt modelId="{4C2F98C2-8CEC-47C2-9554-9042896F2F96}" type="pres">
      <dgm:prSet presAssocID="{D83BB487-C824-4C14-A6EE-66990D84E874}" presName="LevelOneTextNode" presStyleLbl="node0" presStyleIdx="0" presStyleCnt="1" custScaleX="230880" custScaleY="144867" custLinFactNeighborX="-20654">
        <dgm:presLayoutVars>
          <dgm:chPref val="3"/>
        </dgm:presLayoutVars>
      </dgm:prSet>
      <dgm:spPr>
        <a:prstGeom prst="roundRect">
          <a:avLst/>
        </a:prstGeom>
      </dgm:spPr>
      <dgm:t>
        <a:bodyPr/>
        <a:lstStyle/>
        <a:p>
          <a:endParaRPr lang="es-PE"/>
        </a:p>
      </dgm:t>
    </dgm:pt>
    <dgm:pt modelId="{B2589BC5-503B-4B8F-9798-E9D7B3745E0E}" type="pres">
      <dgm:prSet presAssocID="{D83BB487-C824-4C14-A6EE-66990D84E874}" presName="level2hierChild" presStyleCnt="0"/>
      <dgm:spPr/>
    </dgm:pt>
    <dgm:pt modelId="{F80B7C8B-9F98-40C1-BE1E-563A34C311EF}" type="pres">
      <dgm:prSet presAssocID="{881718D4-DDEE-47BC-AFA8-9D02612236E4}" presName="conn2-1" presStyleLbl="parChTrans1D2" presStyleIdx="0" presStyleCnt="7"/>
      <dgm:spPr/>
      <dgm:t>
        <a:bodyPr/>
        <a:lstStyle/>
        <a:p>
          <a:endParaRPr lang="es-PE"/>
        </a:p>
      </dgm:t>
    </dgm:pt>
    <dgm:pt modelId="{12863634-E1DF-447B-B3B7-D9B94DD4990B}" type="pres">
      <dgm:prSet presAssocID="{881718D4-DDEE-47BC-AFA8-9D02612236E4}" presName="connTx" presStyleLbl="parChTrans1D2" presStyleIdx="0" presStyleCnt="7"/>
      <dgm:spPr/>
      <dgm:t>
        <a:bodyPr/>
        <a:lstStyle/>
        <a:p>
          <a:endParaRPr lang="es-PE"/>
        </a:p>
      </dgm:t>
    </dgm:pt>
    <dgm:pt modelId="{54233D6F-5FC9-4E94-82F0-11C6716B941B}" type="pres">
      <dgm:prSet presAssocID="{24C9D353-9B3D-416F-B75F-6B2043D6FE6A}" presName="root2" presStyleCnt="0"/>
      <dgm:spPr/>
    </dgm:pt>
    <dgm:pt modelId="{64258869-8980-4832-8BAE-D18F18F02196}" type="pres">
      <dgm:prSet presAssocID="{24C9D353-9B3D-416F-B75F-6B2043D6FE6A}" presName="LevelTwoTextNode" presStyleLbl="node2" presStyleIdx="0" presStyleCnt="7" custScaleX="395090" custScaleY="156164">
        <dgm:presLayoutVars>
          <dgm:chPref val="3"/>
        </dgm:presLayoutVars>
      </dgm:prSet>
      <dgm:spPr>
        <a:prstGeom prst="roundRect">
          <a:avLst/>
        </a:prstGeom>
      </dgm:spPr>
      <dgm:t>
        <a:bodyPr/>
        <a:lstStyle/>
        <a:p>
          <a:endParaRPr lang="es-PE"/>
        </a:p>
      </dgm:t>
    </dgm:pt>
    <dgm:pt modelId="{3152CACB-8969-4292-B12B-367CD45AA5E5}" type="pres">
      <dgm:prSet presAssocID="{24C9D353-9B3D-416F-B75F-6B2043D6FE6A}" presName="level3hierChild" presStyleCnt="0"/>
      <dgm:spPr/>
    </dgm:pt>
    <dgm:pt modelId="{B598223F-CE67-4D08-8E0D-9102BC871E46}" type="pres">
      <dgm:prSet presAssocID="{E3169B4C-3748-42FD-A4EC-3B0819DFA62F}" presName="conn2-1" presStyleLbl="parChTrans1D2" presStyleIdx="1" presStyleCnt="7"/>
      <dgm:spPr/>
      <dgm:t>
        <a:bodyPr/>
        <a:lstStyle/>
        <a:p>
          <a:endParaRPr lang="es-PE"/>
        </a:p>
      </dgm:t>
    </dgm:pt>
    <dgm:pt modelId="{66F7EC8E-CEE0-40FF-A4C3-6F9D389365C4}" type="pres">
      <dgm:prSet presAssocID="{E3169B4C-3748-42FD-A4EC-3B0819DFA62F}" presName="connTx" presStyleLbl="parChTrans1D2" presStyleIdx="1" presStyleCnt="7"/>
      <dgm:spPr/>
      <dgm:t>
        <a:bodyPr/>
        <a:lstStyle/>
        <a:p>
          <a:endParaRPr lang="es-PE"/>
        </a:p>
      </dgm:t>
    </dgm:pt>
    <dgm:pt modelId="{C1F0EFFB-B778-418D-81A8-4069B3F6F256}" type="pres">
      <dgm:prSet presAssocID="{E1B6D6BC-694E-463B-BA08-12C21415418E}" presName="root2" presStyleCnt="0"/>
      <dgm:spPr/>
    </dgm:pt>
    <dgm:pt modelId="{9E617168-234B-4300-AA51-C052E9E0D32C}" type="pres">
      <dgm:prSet presAssocID="{E1B6D6BC-694E-463B-BA08-12C21415418E}" presName="LevelTwoTextNode" presStyleLbl="node2" presStyleIdx="1" presStyleCnt="7" custScaleX="395090" custScaleY="156164" custLinFactNeighborY="-2778">
        <dgm:presLayoutVars>
          <dgm:chPref val="3"/>
        </dgm:presLayoutVars>
      </dgm:prSet>
      <dgm:spPr>
        <a:prstGeom prst="roundRect">
          <a:avLst/>
        </a:prstGeom>
      </dgm:spPr>
      <dgm:t>
        <a:bodyPr/>
        <a:lstStyle/>
        <a:p>
          <a:endParaRPr lang="es-PE"/>
        </a:p>
      </dgm:t>
    </dgm:pt>
    <dgm:pt modelId="{ACB0F884-F282-4144-A442-03FE93159A94}" type="pres">
      <dgm:prSet presAssocID="{E1B6D6BC-694E-463B-BA08-12C21415418E}" presName="level3hierChild" presStyleCnt="0"/>
      <dgm:spPr/>
    </dgm:pt>
    <dgm:pt modelId="{CBC9AEE0-8A55-4722-8DDF-B824DA5404BF}" type="pres">
      <dgm:prSet presAssocID="{126F08F0-F29D-4BD0-AB5B-074C3799E3E5}" presName="conn2-1" presStyleLbl="parChTrans1D2" presStyleIdx="2" presStyleCnt="7"/>
      <dgm:spPr/>
      <dgm:t>
        <a:bodyPr/>
        <a:lstStyle/>
        <a:p>
          <a:endParaRPr lang="es-PE"/>
        </a:p>
      </dgm:t>
    </dgm:pt>
    <dgm:pt modelId="{2C119956-5CA7-45B2-9A12-FF3F02123604}" type="pres">
      <dgm:prSet presAssocID="{126F08F0-F29D-4BD0-AB5B-074C3799E3E5}" presName="connTx" presStyleLbl="parChTrans1D2" presStyleIdx="2" presStyleCnt="7"/>
      <dgm:spPr/>
      <dgm:t>
        <a:bodyPr/>
        <a:lstStyle/>
        <a:p>
          <a:endParaRPr lang="es-PE"/>
        </a:p>
      </dgm:t>
    </dgm:pt>
    <dgm:pt modelId="{BCCB6A38-8BFE-4AEA-AA55-E09C5D0516A0}" type="pres">
      <dgm:prSet presAssocID="{5815AAA0-9E92-478C-8C4E-B8E89D934661}" presName="root2" presStyleCnt="0"/>
      <dgm:spPr/>
    </dgm:pt>
    <dgm:pt modelId="{B3F3B851-D447-452C-A3C9-5DFFBFC428C6}" type="pres">
      <dgm:prSet presAssocID="{5815AAA0-9E92-478C-8C4E-B8E89D934661}" presName="LevelTwoTextNode" presStyleLbl="node2" presStyleIdx="2" presStyleCnt="7" custScaleX="395090" custScaleY="156164" custLinFactNeighborY="-5556">
        <dgm:presLayoutVars>
          <dgm:chPref val="3"/>
        </dgm:presLayoutVars>
      </dgm:prSet>
      <dgm:spPr>
        <a:prstGeom prst="roundRect">
          <a:avLst/>
        </a:prstGeom>
      </dgm:spPr>
      <dgm:t>
        <a:bodyPr/>
        <a:lstStyle/>
        <a:p>
          <a:endParaRPr lang="es-PE"/>
        </a:p>
      </dgm:t>
    </dgm:pt>
    <dgm:pt modelId="{C7E809EF-EFD8-42DE-B8A3-19003298F01B}" type="pres">
      <dgm:prSet presAssocID="{5815AAA0-9E92-478C-8C4E-B8E89D934661}" presName="level3hierChild" presStyleCnt="0"/>
      <dgm:spPr/>
    </dgm:pt>
    <dgm:pt modelId="{FEFD24AE-E834-4A77-8CFE-673B3BFB5596}" type="pres">
      <dgm:prSet presAssocID="{1F99F10C-0A08-4CAF-B1AF-CC13642EDCCC}" presName="conn2-1" presStyleLbl="parChTrans1D2" presStyleIdx="3" presStyleCnt="7"/>
      <dgm:spPr/>
      <dgm:t>
        <a:bodyPr/>
        <a:lstStyle/>
        <a:p>
          <a:endParaRPr lang="es-PE"/>
        </a:p>
      </dgm:t>
    </dgm:pt>
    <dgm:pt modelId="{5B1BD2D9-355A-4732-BC92-1D5C83A5FCD0}" type="pres">
      <dgm:prSet presAssocID="{1F99F10C-0A08-4CAF-B1AF-CC13642EDCCC}" presName="connTx" presStyleLbl="parChTrans1D2" presStyleIdx="3" presStyleCnt="7"/>
      <dgm:spPr/>
      <dgm:t>
        <a:bodyPr/>
        <a:lstStyle/>
        <a:p>
          <a:endParaRPr lang="es-PE"/>
        </a:p>
      </dgm:t>
    </dgm:pt>
    <dgm:pt modelId="{3D63DC09-B6DA-4B5E-918F-E93C70FF7D68}" type="pres">
      <dgm:prSet presAssocID="{CE61B241-2AD1-4182-B487-B776C9EE556A}" presName="root2" presStyleCnt="0"/>
      <dgm:spPr/>
    </dgm:pt>
    <dgm:pt modelId="{2173DF31-CE53-4D73-9B66-DE062CFE4340}" type="pres">
      <dgm:prSet presAssocID="{CE61B241-2AD1-4182-B487-B776C9EE556A}" presName="LevelTwoTextNode" presStyleLbl="node2" presStyleIdx="3" presStyleCnt="7" custScaleX="395090" custScaleY="156164" custLinFactNeighborY="-8334">
        <dgm:presLayoutVars>
          <dgm:chPref val="3"/>
        </dgm:presLayoutVars>
      </dgm:prSet>
      <dgm:spPr>
        <a:prstGeom prst="roundRect">
          <a:avLst/>
        </a:prstGeom>
      </dgm:spPr>
      <dgm:t>
        <a:bodyPr/>
        <a:lstStyle/>
        <a:p>
          <a:endParaRPr lang="es-PE"/>
        </a:p>
      </dgm:t>
    </dgm:pt>
    <dgm:pt modelId="{A2611B1D-1D93-4088-BE71-3626CB1FA023}" type="pres">
      <dgm:prSet presAssocID="{CE61B241-2AD1-4182-B487-B776C9EE556A}" presName="level3hierChild" presStyleCnt="0"/>
      <dgm:spPr/>
    </dgm:pt>
    <dgm:pt modelId="{2CA65C8B-2765-4151-B300-B15DF06DC1A7}" type="pres">
      <dgm:prSet presAssocID="{4A2D8A53-70BD-4601-84A4-ED0AC12FFDFA}" presName="conn2-1" presStyleLbl="parChTrans1D2" presStyleIdx="4" presStyleCnt="7"/>
      <dgm:spPr/>
      <dgm:t>
        <a:bodyPr/>
        <a:lstStyle/>
        <a:p>
          <a:endParaRPr lang="es-PE"/>
        </a:p>
      </dgm:t>
    </dgm:pt>
    <dgm:pt modelId="{5A90304C-06E9-4250-B577-E8020261AC2F}" type="pres">
      <dgm:prSet presAssocID="{4A2D8A53-70BD-4601-84A4-ED0AC12FFDFA}" presName="connTx" presStyleLbl="parChTrans1D2" presStyleIdx="4" presStyleCnt="7"/>
      <dgm:spPr/>
      <dgm:t>
        <a:bodyPr/>
        <a:lstStyle/>
        <a:p>
          <a:endParaRPr lang="es-PE"/>
        </a:p>
      </dgm:t>
    </dgm:pt>
    <dgm:pt modelId="{C233BA1B-CD5A-4DDE-B67E-8530386F540F}" type="pres">
      <dgm:prSet presAssocID="{5766D0AA-B347-4C5D-944D-94D2F3EA6BA7}" presName="root2" presStyleCnt="0"/>
      <dgm:spPr/>
    </dgm:pt>
    <dgm:pt modelId="{2815EDDE-8131-4DF4-85BE-A4D59F32E04A}" type="pres">
      <dgm:prSet presAssocID="{5766D0AA-B347-4C5D-944D-94D2F3EA6BA7}" presName="LevelTwoTextNode" presStyleLbl="node2" presStyleIdx="4" presStyleCnt="7" custScaleX="395090" custScaleY="156164" custLinFactNeighborY="-11112">
        <dgm:presLayoutVars>
          <dgm:chPref val="3"/>
        </dgm:presLayoutVars>
      </dgm:prSet>
      <dgm:spPr>
        <a:prstGeom prst="roundRect">
          <a:avLst/>
        </a:prstGeom>
      </dgm:spPr>
      <dgm:t>
        <a:bodyPr/>
        <a:lstStyle/>
        <a:p>
          <a:endParaRPr lang="es-PE"/>
        </a:p>
      </dgm:t>
    </dgm:pt>
    <dgm:pt modelId="{5CF3442D-96F5-48C3-B6E3-24A692330078}" type="pres">
      <dgm:prSet presAssocID="{5766D0AA-B347-4C5D-944D-94D2F3EA6BA7}" presName="level3hierChild" presStyleCnt="0"/>
      <dgm:spPr/>
    </dgm:pt>
    <dgm:pt modelId="{EF3EC9CA-936D-4EA3-BDB6-A4C81F680D94}" type="pres">
      <dgm:prSet presAssocID="{37D3497E-5EBB-43A8-8E5F-1761CFA56858}" presName="conn2-1" presStyleLbl="parChTrans1D2" presStyleIdx="5" presStyleCnt="7"/>
      <dgm:spPr/>
      <dgm:t>
        <a:bodyPr/>
        <a:lstStyle/>
        <a:p>
          <a:endParaRPr lang="es-PE"/>
        </a:p>
      </dgm:t>
    </dgm:pt>
    <dgm:pt modelId="{91BD0CD4-315D-49C4-9F01-9A687728FDF1}" type="pres">
      <dgm:prSet presAssocID="{37D3497E-5EBB-43A8-8E5F-1761CFA56858}" presName="connTx" presStyleLbl="parChTrans1D2" presStyleIdx="5" presStyleCnt="7"/>
      <dgm:spPr/>
      <dgm:t>
        <a:bodyPr/>
        <a:lstStyle/>
        <a:p>
          <a:endParaRPr lang="es-PE"/>
        </a:p>
      </dgm:t>
    </dgm:pt>
    <dgm:pt modelId="{C233E427-F122-4BBF-AC15-9E53D85DE594}" type="pres">
      <dgm:prSet presAssocID="{A25F8010-64EB-4E4A-BFBA-C3C46D068EE6}" presName="root2" presStyleCnt="0"/>
      <dgm:spPr/>
    </dgm:pt>
    <dgm:pt modelId="{DCA9C033-7952-4E23-B961-027E3C2241D9}" type="pres">
      <dgm:prSet presAssocID="{A25F8010-64EB-4E4A-BFBA-C3C46D068EE6}" presName="LevelTwoTextNode" presStyleLbl="node2" presStyleIdx="5" presStyleCnt="7" custScaleX="395090" custScaleY="156164" custLinFactNeighborY="-13890">
        <dgm:presLayoutVars>
          <dgm:chPref val="3"/>
        </dgm:presLayoutVars>
      </dgm:prSet>
      <dgm:spPr>
        <a:prstGeom prst="roundRect">
          <a:avLst/>
        </a:prstGeom>
      </dgm:spPr>
      <dgm:t>
        <a:bodyPr/>
        <a:lstStyle/>
        <a:p>
          <a:endParaRPr lang="es-PE"/>
        </a:p>
      </dgm:t>
    </dgm:pt>
    <dgm:pt modelId="{09A0F110-C7A2-4162-9721-E5E047D1CB9D}" type="pres">
      <dgm:prSet presAssocID="{A25F8010-64EB-4E4A-BFBA-C3C46D068EE6}" presName="level3hierChild" presStyleCnt="0"/>
      <dgm:spPr/>
    </dgm:pt>
    <dgm:pt modelId="{3631F616-4890-4F59-BAD1-2C4CFE210A55}" type="pres">
      <dgm:prSet presAssocID="{C7E929F8-EF23-48F2-9936-DBD9CD2869DF}" presName="conn2-1" presStyleLbl="parChTrans1D2" presStyleIdx="6" presStyleCnt="7"/>
      <dgm:spPr/>
      <dgm:t>
        <a:bodyPr/>
        <a:lstStyle/>
        <a:p>
          <a:endParaRPr lang="es-PE"/>
        </a:p>
      </dgm:t>
    </dgm:pt>
    <dgm:pt modelId="{1892E0EA-F181-4231-A9D8-B2866D79A320}" type="pres">
      <dgm:prSet presAssocID="{C7E929F8-EF23-48F2-9936-DBD9CD2869DF}" presName="connTx" presStyleLbl="parChTrans1D2" presStyleIdx="6" presStyleCnt="7"/>
      <dgm:spPr/>
      <dgm:t>
        <a:bodyPr/>
        <a:lstStyle/>
        <a:p>
          <a:endParaRPr lang="es-PE"/>
        </a:p>
      </dgm:t>
    </dgm:pt>
    <dgm:pt modelId="{8A55E238-98C4-40EF-9E75-75BDD6A7AD75}" type="pres">
      <dgm:prSet presAssocID="{C18A60A7-3F66-4C1F-AB4B-0A191B3BDED2}" presName="root2" presStyleCnt="0"/>
      <dgm:spPr/>
    </dgm:pt>
    <dgm:pt modelId="{8B587683-4516-4C9D-B410-02397E1AB512}" type="pres">
      <dgm:prSet presAssocID="{C18A60A7-3F66-4C1F-AB4B-0A191B3BDED2}" presName="LevelTwoTextNode" presStyleLbl="node2" presStyleIdx="6" presStyleCnt="7" custScaleX="395090" custScaleY="156164" custLinFactNeighborY="-14901">
        <dgm:presLayoutVars>
          <dgm:chPref val="3"/>
        </dgm:presLayoutVars>
      </dgm:prSet>
      <dgm:spPr>
        <a:prstGeom prst="roundRect">
          <a:avLst/>
        </a:prstGeom>
      </dgm:spPr>
      <dgm:t>
        <a:bodyPr/>
        <a:lstStyle/>
        <a:p>
          <a:endParaRPr lang="es-PE"/>
        </a:p>
      </dgm:t>
    </dgm:pt>
    <dgm:pt modelId="{2A7602D7-A9CC-41D7-AC60-2BB432CB00A5}" type="pres">
      <dgm:prSet presAssocID="{C18A60A7-3F66-4C1F-AB4B-0A191B3BDED2}" presName="level3hierChild" presStyleCnt="0"/>
      <dgm:spPr/>
    </dgm:pt>
  </dgm:ptLst>
  <dgm:cxnLst>
    <dgm:cxn modelId="{A187A673-202D-488C-9B42-6EAC514FAC4C}" srcId="{D83BB487-C824-4C14-A6EE-66990D84E874}" destId="{CE61B241-2AD1-4182-B487-B776C9EE556A}" srcOrd="3" destOrd="0" parTransId="{1F99F10C-0A08-4CAF-B1AF-CC13642EDCCC}" sibTransId="{610CBBD5-1815-4002-8BA0-80D7C71C2DB2}"/>
    <dgm:cxn modelId="{45C3D58D-4978-4C35-B9C3-DBC2760E5206}" type="presOf" srcId="{CE61B241-2AD1-4182-B487-B776C9EE556A}" destId="{2173DF31-CE53-4D73-9B66-DE062CFE4340}" srcOrd="0" destOrd="0" presId="urn:microsoft.com/office/officeart/2005/8/layout/hierarchy2"/>
    <dgm:cxn modelId="{E84A8C52-59F8-4712-BA4C-E29323659B57}" type="presOf" srcId="{1F99F10C-0A08-4CAF-B1AF-CC13642EDCCC}" destId="{5B1BD2D9-355A-4732-BC92-1D5C83A5FCD0}" srcOrd="1" destOrd="0" presId="urn:microsoft.com/office/officeart/2005/8/layout/hierarchy2"/>
    <dgm:cxn modelId="{CC4BB97B-D05B-4E2E-9E5F-084BB57701B7}" type="presOf" srcId="{E3169B4C-3748-42FD-A4EC-3B0819DFA62F}" destId="{66F7EC8E-CEE0-40FF-A4C3-6F9D389365C4}" srcOrd="1" destOrd="0" presId="urn:microsoft.com/office/officeart/2005/8/layout/hierarchy2"/>
    <dgm:cxn modelId="{3B73ED68-A071-4140-8A60-3D56E72F5609}" type="presOf" srcId="{FF8BEE29-F0AB-4595-AB34-24A1743282AA}" destId="{F08923F8-D239-4BA8-97B2-AF6A1BA0313D}" srcOrd="0" destOrd="0" presId="urn:microsoft.com/office/officeart/2005/8/layout/hierarchy2"/>
    <dgm:cxn modelId="{A9712B61-BAF3-44AD-AFC5-EE55DD20E6B3}" type="presOf" srcId="{E1B6D6BC-694E-463B-BA08-12C21415418E}" destId="{9E617168-234B-4300-AA51-C052E9E0D32C}" srcOrd="0" destOrd="0" presId="urn:microsoft.com/office/officeart/2005/8/layout/hierarchy2"/>
    <dgm:cxn modelId="{6C71D9B8-AD99-4BC5-91BF-198C0929E499}" type="presOf" srcId="{A25F8010-64EB-4E4A-BFBA-C3C46D068EE6}" destId="{DCA9C033-7952-4E23-B961-027E3C2241D9}" srcOrd="0" destOrd="0" presId="urn:microsoft.com/office/officeart/2005/8/layout/hierarchy2"/>
    <dgm:cxn modelId="{E916ECE4-1254-4123-B75A-EED1D3FFC32C}" type="presOf" srcId="{4A2D8A53-70BD-4601-84A4-ED0AC12FFDFA}" destId="{5A90304C-06E9-4250-B577-E8020261AC2F}" srcOrd="1" destOrd="0" presId="urn:microsoft.com/office/officeart/2005/8/layout/hierarchy2"/>
    <dgm:cxn modelId="{902804DD-391B-476E-BEC9-DD17055BB39E}" srcId="{D83BB487-C824-4C14-A6EE-66990D84E874}" destId="{E1B6D6BC-694E-463B-BA08-12C21415418E}" srcOrd="1" destOrd="0" parTransId="{E3169B4C-3748-42FD-A4EC-3B0819DFA62F}" sibTransId="{661F329F-0F6B-4931-99A3-A92403EBAC51}"/>
    <dgm:cxn modelId="{7C645816-6C6E-496F-8B44-C813D6AC9A27}" srcId="{D83BB487-C824-4C14-A6EE-66990D84E874}" destId="{24C9D353-9B3D-416F-B75F-6B2043D6FE6A}" srcOrd="0" destOrd="0" parTransId="{881718D4-DDEE-47BC-AFA8-9D02612236E4}" sibTransId="{9D04B02B-E7F3-4ADE-BF28-EB82095C5B23}"/>
    <dgm:cxn modelId="{08049D33-6533-4AFA-AB5E-D5D6C01A0AD4}" type="presOf" srcId="{5815AAA0-9E92-478C-8C4E-B8E89D934661}" destId="{B3F3B851-D447-452C-A3C9-5DFFBFC428C6}" srcOrd="0" destOrd="0" presId="urn:microsoft.com/office/officeart/2005/8/layout/hierarchy2"/>
    <dgm:cxn modelId="{9F2C0682-3B12-4802-8443-F08BE2EC92DD}" type="presOf" srcId="{37D3497E-5EBB-43A8-8E5F-1761CFA56858}" destId="{EF3EC9CA-936D-4EA3-BDB6-A4C81F680D94}" srcOrd="0" destOrd="0" presId="urn:microsoft.com/office/officeart/2005/8/layout/hierarchy2"/>
    <dgm:cxn modelId="{2A196B00-59E4-4C98-850A-033CB415BF05}" type="presOf" srcId="{C7E929F8-EF23-48F2-9936-DBD9CD2869DF}" destId="{3631F616-4890-4F59-BAD1-2C4CFE210A55}" srcOrd="0" destOrd="0" presId="urn:microsoft.com/office/officeart/2005/8/layout/hierarchy2"/>
    <dgm:cxn modelId="{7712C246-E19E-4CF6-9F3D-1FC9438D433B}" type="presOf" srcId="{C7E929F8-EF23-48F2-9936-DBD9CD2869DF}" destId="{1892E0EA-F181-4231-A9D8-B2866D79A320}" srcOrd="1" destOrd="0" presId="urn:microsoft.com/office/officeart/2005/8/layout/hierarchy2"/>
    <dgm:cxn modelId="{E4BD0B43-77C8-400D-93FC-D9ADD1F22D12}" type="presOf" srcId="{24C9D353-9B3D-416F-B75F-6B2043D6FE6A}" destId="{64258869-8980-4832-8BAE-D18F18F02196}" srcOrd="0" destOrd="0" presId="urn:microsoft.com/office/officeart/2005/8/layout/hierarchy2"/>
    <dgm:cxn modelId="{09F3BB93-B788-49A6-B5D3-0C2DE3989411}" type="presOf" srcId="{E3169B4C-3748-42FD-A4EC-3B0819DFA62F}" destId="{B598223F-CE67-4D08-8E0D-9102BC871E46}" srcOrd="0" destOrd="0" presId="urn:microsoft.com/office/officeart/2005/8/layout/hierarchy2"/>
    <dgm:cxn modelId="{9071EAAB-E4ED-40F2-8F26-FAF1739B54FA}" type="presOf" srcId="{4A2D8A53-70BD-4601-84A4-ED0AC12FFDFA}" destId="{2CA65C8B-2765-4151-B300-B15DF06DC1A7}" srcOrd="0" destOrd="0" presId="urn:microsoft.com/office/officeart/2005/8/layout/hierarchy2"/>
    <dgm:cxn modelId="{6DB00874-A5B4-4F58-A153-B4D2C79B9224}" type="presOf" srcId="{881718D4-DDEE-47BC-AFA8-9D02612236E4}" destId="{12863634-E1DF-447B-B3B7-D9B94DD4990B}" srcOrd="1" destOrd="0" presId="urn:microsoft.com/office/officeart/2005/8/layout/hierarchy2"/>
    <dgm:cxn modelId="{6FB2FE51-3DEE-4FE0-8D4E-0665BC9446DC}" srcId="{D83BB487-C824-4C14-A6EE-66990D84E874}" destId="{5766D0AA-B347-4C5D-944D-94D2F3EA6BA7}" srcOrd="4" destOrd="0" parTransId="{4A2D8A53-70BD-4601-84A4-ED0AC12FFDFA}" sibTransId="{A818E865-F725-4012-83C5-C35082BDFB1D}"/>
    <dgm:cxn modelId="{5B574B33-7769-48B7-BFDB-4A5E22F0795A}" srcId="{D83BB487-C824-4C14-A6EE-66990D84E874}" destId="{5815AAA0-9E92-478C-8C4E-B8E89D934661}" srcOrd="2" destOrd="0" parTransId="{126F08F0-F29D-4BD0-AB5B-074C3799E3E5}" sibTransId="{87C7FB73-441A-455A-8B6C-CDC623D7E004}"/>
    <dgm:cxn modelId="{82AD155A-DCA9-43B7-8A5C-DCEF8C896F1F}" type="presOf" srcId="{126F08F0-F29D-4BD0-AB5B-074C3799E3E5}" destId="{CBC9AEE0-8A55-4722-8DDF-B824DA5404BF}" srcOrd="0" destOrd="0" presId="urn:microsoft.com/office/officeart/2005/8/layout/hierarchy2"/>
    <dgm:cxn modelId="{7931D099-6D64-4959-8522-84DEF58DF403}" type="presOf" srcId="{1F99F10C-0A08-4CAF-B1AF-CC13642EDCCC}" destId="{FEFD24AE-E834-4A77-8CFE-673B3BFB5596}" srcOrd="0" destOrd="0" presId="urn:microsoft.com/office/officeart/2005/8/layout/hierarchy2"/>
    <dgm:cxn modelId="{48F5EFE9-254D-4C9D-AA11-469DE9FC0CE7}" type="presOf" srcId="{5766D0AA-B347-4C5D-944D-94D2F3EA6BA7}" destId="{2815EDDE-8131-4DF4-85BE-A4D59F32E04A}" srcOrd="0" destOrd="0" presId="urn:microsoft.com/office/officeart/2005/8/layout/hierarchy2"/>
    <dgm:cxn modelId="{DE5EA427-33F2-40F8-AB8A-326338DA448A}" type="presOf" srcId="{37D3497E-5EBB-43A8-8E5F-1761CFA56858}" destId="{91BD0CD4-315D-49C4-9F01-9A687728FDF1}" srcOrd="1" destOrd="0" presId="urn:microsoft.com/office/officeart/2005/8/layout/hierarchy2"/>
    <dgm:cxn modelId="{7A041A2D-2842-4C4B-B372-35F06E82E1E3}" type="presOf" srcId="{126F08F0-F29D-4BD0-AB5B-074C3799E3E5}" destId="{2C119956-5CA7-45B2-9A12-FF3F02123604}" srcOrd="1" destOrd="0" presId="urn:microsoft.com/office/officeart/2005/8/layout/hierarchy2"/>
    <dgm:cxn modelId="{995ED465-6E35-486D-A857-6A60737ACFFE}" type="presOf" srcId="{881718D4-DDEE-47BC-AFA8-9D02612236E4}" destId="{F80B7C8B-9F98-40C1-BE1E-563A34C311EF}" srcOrd="0" destOrd="0" presId="urn:microsoft.com/office/officeart/2005/8/layout/hierarchy2"/>
    <dgm:cxn modelId="{00B3C16F-C9A3-40C2-A789-C41CE46EC0ED}" srcId="{FF8BEE29-F0AB-4595-AB34-24A1743282AA}" destId="{D83BB487-C824-4C14-A6EE-66990D84E874}" srcOrd="0" destOrd="0" parTransId="{18C955D1-4D2A-4855-9196-393F2081DF72}" sibTransId="{FD338FEE-1401-493F-9272-0479F26BA93C}"/>
    <dgm:cxn modelId="{0C2515AE-1F5C-4AF9-AA8E-ED76A6D9A9D2}" srcId="{D83BB487-C824-4C14-A6EE-66990D84E874}" destId="{A25F8010-64EB-4E4A-BFBA-C3C46D068EE6}" srcOrd="5" destOrd="0" parTransId="{37D3497E-5EBB-43A8-8E5F-1761CFA56858}" sibTransId="{2C0A5A4D-A95D-4832-BC9E-C3A4805D3B6C}"/>
    <dgm:cxn modelId="{40567E8B-D809-4C2B-8353-EADFFC494569}" type="presOf" srcId="{D83BB487-C824-4C14-A6EE-66990D84E874}" destId="{4C2F98C2-8CEC-47C2-9554-9042896F2F96}" srcOrd="0" destOrd="0" presId="urn:microsoft.com/office/officeart/2005/8/layout/hierarchy2"/>
    <dgm:cxn modelId="{B1A3B7DB-7A8C-4156-B096-89BFD47262E3}" type="presOf" srcId="{C18A60A7-3F66-4C1F-AB4B-0A191B3BDED2}" destId="{8B587683-4516-4C9D-B410-02397E1AB512}" srcOrd="0" destOrd="0" presId="urn:microsoft.com/office/officeart/2005/8/layout/hierarchy2"/>
    <dgm:cxn modelId="{4150AA45-A192-4318-957B-3F74AF4301F7}" srcId="{D83BB487-C824-4C14-A6EE-66990D84E874}" destId="{C18A60A7-3F66-4C1F-AB4B-0A191B3BDED2}" srcOrd="6" destOrd="0" parTransId="{C7E929F8-EF23-48F2-9936-DBD9CD2869DF}" sibTransId="{B271A738-DD5E-4C35-B3EF-801D1C0CC7F4}"/>
    <dgm:cxn modelId="{3A56C21B-9B97-4571-A1DF-FBB2191E0E50}" type="presParOf" srcId="{F08923F8-D239-4BA8-97B2-AF6A1BA0313D}" destId="{4CBE887F-C2D1-4F72-9A30-08310CD21408}" srcOrd="0" destOrd="0" presId="urn:microsoft.com/office/officeart/2005/8/layout/hierarchy2"/>
    <dgm:cxn modelId="{F5AA4766-8D31-462B-993A-FED15CB6FB97}" type="presParOf" srcId="{4CBE887F-C2D1-4F72-9A30-08310CD21408}" destId="{4C2F98C2-8CEC-47C2-9554-9042896F2F96}" srcOrd="0" destOrd="0" presId="urn:microsoft.com/office/officeart/2005/8/layout/hierarchy2"/>
    <dgm:cxn modelId="{FB058CF8-C563-4FFA-892F-3A883BA6B463}" type="presParOf" srcId="{4CBE887F-C2D1-4F72-9A30-08310CD21408}" destId="{B2589BC5-503B-4B8F-9798-E9D7B3745E0E}" srcOrd="1" destOrd="0" presId="urn:microsoft.com/office/officeart/2005/8/layout/hierarchy2"/>
    <dgm:cxn modelId="{DF3FBA89-12FE-4637-8B05-D9EB2E1CB92C}" type="presParOf" srcId="{B2589BC5-503B-4B8F-9798-E9D7B3745E0E}" destId="{F80B7C8B-9F98-40C1-BE1E-563A34C311EF}" srcOrd="0" destOrd="0" presId="urn:microsoft.com/office/officeart/2005/8/layout/hierarchy2"/>
    <dgm:cxn modelId="{00265BCD-81AA-481C-8818-8FDFDD55A17C}" type="presParOf" srcId="{F80B7C8B-9F98-40C1-BE1E-563A34C311EF}" destId="{12863634-E1DF-447B-B3B7-D9B94DD4990B}" srcOrd="0" destOrd="0" presId="urn:microsoft.com/office/officeart/2005/8/layout/hierarchy2"/>
    <dgm:cxn modelId="{F1E041F6-1D55-47EF-BC67-5556B0EE3445}" type="presParOf" srcId="{B2589BC5-503B-4B8F-9798-E9D7B3745E0E}" destId="{54233D6F-5FC9-4E94-82F0-11C6716B941B}" srcOrd="1" destOrd="0" presId="urn:microsoft.com/office/officeart/2005/8/layout/hierarchy2"/>
    <dgm:cxn modelId="{6C1A54BB-5C11-4974-B9BD-5DF5C515A989}" type="presParOf" srcId="{54233D6F-5FC9-4E94-82F0-11C6716B941B}" destId="{64258869-8980-4832-8BAE-D18F18F02196}" srcOrd="0" destOrd="0" presId="urn:microsoft.com/office/officeart/2005/8/layout/hierarchy2"/>
    <dgm:cxn modelId="{367D893C-612B-4AB7-8CD8-099693003E7B}" type="presParOf" srcId="{54233D6F-5FC9-4E94-82F0-11C6716B941B}" destId="{3152CACB-8969-4292-B12B-367CD45AA5E5}" srcOrd="1" destOrd="0" presId="urn:microsoft.com/office/officeart/2005/8/layout/hierarchy2"/>
    <dgm:cxn modelId="{CB043199-070A-4C22-9890-95BE6CD08C10}" type="presParOf" srcId="{B2589BC5-503B-4B8F-9798-E9D7B3745E0E}" destId="{B598223F-CE67-4D08-8E0D-9102BC871E46}" srcOrd="2" destOrd="0" presId="urn:microsoft.com/office/officeart/2005/8/layout/hierarchy2"/>
    <dgm:cxn modelId="{2C74D702-CAB0-477A-AB12-E5752C17F409}" type="presParOf" srcId="{B598223F-CE67-4D08-8E0D-9102BC871E46}" destId="{66F7EC8E-CEE0-40FF-A4C3-6F9D389365C4}" srcOrd="0" destOrd="0" presId="urn:microsoft.com/office/officeart/2005/8/layout/hierarchy2"/>
    <dgm:cxn modelId="{77458B25-AA5A-4FF6-A39E-8ADE46215B3D}" type="presParOf" srcId="{B2589BC5-503B-4B8F-9798-E9D7B3745E0E}" destId="{C1F0EFFB-B778-418D-81A8-4069B3F6F256}" srcOrd="3" destOrd="0" presId="urn:microsoft.com/office/officeart/2005/8/layout/hierarchy2"/>
    <dgm:cxn modelId="{5CBE3524-53BC-4D83-8695-88FA9CFD8898}" type="presParOf" srcId="{C1F0EFFB-B778-418D-81A8-4069B3F6F256}" destId="{9E617168-234B-4300-AA51-C052E9E0D32C}" srcOrd="0" destOrd="0" presId="urn:microsoft.com/office/officeart/2005/8/layout/hierarchy2"/>
    <dgm:cxn modelId="{F3F5C687-4593-44E3-BD81-8EF0BDAFAD11}" type="presParOf" srcId="{C1F0EFFB-B778-418D-81A8-4069B3F6F256}" destId="{ACB0F884-F282-4144-A442-03FE93159A94}" srcOrd="1" destOrd="0" presId="urn:microsoft.com/office/officeart/2005/8/layout/hierarchy2"/>
    <dgm:cxn modelId="{74971553-8FEB-4BAB-8986-4A254E3F7E8E}" type="presParOf" srcId="{B2589BC5-503B-4B8F-9798-E9D7B3745E0E}" destId="{CBC9AEE0-8A55-4722-8DDF-B824DA5404BF}" srcOrd="4" destOrd="0" presId="urn:microsoft.com/office/officeart/2005/8/layout/hierarchy2"/>
    <dgm:cxn modelId="{3BA766D8-B66B-44FF-AAE9-B22A1E11EB64}" type="presParOf" srcId="{CBC9AEE0-8A55-4722-8DDF-B824DA5404BF}" destId="{2C119956-5CA7-45B2-9A12-FF3F02123604}" srcOrd="0" destOrd="0" presId="urn:microsoft.com/office/officeart/2005/8/layout/hierarchy2"/>
    <dgm:cxn modelId="{C1ADB9E3-8B57-4B51-980E-36260D22C83B}" type="presParOf" srcId="{B2589BC5-503B-4B8F-9798-E9D7B3745E0E}" destId="{BCCB6A38-8BFE-4AEA-AA55-E09C5D0516A0}" srcOrd="5" destOrd="0" presId="urn:microsoft.com/office/officeart/2005/8/layout/hierarchy2"/>
    <dgm:cxn modelId="{C2E7245A-6D3C-4D5B-920D-A3085196602A}" type="presParOf" srcId="{BCCB6A38-8BFE-4AEA-AA55-E09C5D0516A0}" destId="{B3F3B851-D447-452C-A3C9-5DFFBFC428C6}" srcOrd="0" destOrd="0" presId="urn:microsoft.com/office/officeart/2005/8/layout/hierarchy2"/>
    <dgm:cxn modelId="{6FF719BF-B762-4194-A2EE-F292CC035192}" type="presParOf" srcId="{BCCB6A38-8BFE-4AEA-AA55-E09C5D0516A0}" destId="{C7E809EF-EFD8-42DE-B8A3-19003298F01B}" srcOrd="1" destOrd="0" presId="urn:microsoft.com/office/officeart/2005/8/layout/hierarchy2"/>
    <dgm:cxn modelId="{B69A62E6-43E2-4014-BE89-E915C835F7CE}" type="presParOf" srcId="{B2589BC5-503B-4B8F-9798-E9D7B3745E0E}" destId="{FEFD24AE-E834-4A77-8CFE-673B3BFB5596}" srcOrd="6" destOrd="0" presId="urn:microsoft.com/office/officeart/2005/8/layout/hierarchy2"/>
    <dgm:cxn modelId="{FD4DC907-E2F3-4ACB-AF7A-7B19FB25A4AD}" type="presParOf" srcId="{FEFD24AE-E834-4A77-8CFE-673B3BFB5596}" destId="{5B1BD2D9-355A-4732-BC92-1D5C83A5FCD0}" srcOrd="0" destOrd="0" presId="urn:microsoft.com/office/officeart/2005/8/layout/hierarchy2"/>
    <dgm:cxn modelId="{366A85DF-FDE2-4EDE-934A-BFEBA4EA1DBA}" type="presParOf" srcId="{B2589BC5-503B-4B8F-9798-E9D7B3745E0E}" destId="{3D63DC09-B6DA-4B5E-918F-E93C70FF7D68}" srcOrd="7" destOrd="0" presId="urn:microsoft.com/office/officeart/2005/8/layout/hierarchy2"/>
    <dgm:cxn modelId="{A2AE3524-8A4B-48CE-BA07-55417600BAA5}" type="presParOf" srcId="{3D63DC09-B6DA-4B5E-918F-E93C70FF7D68}" destId="{2173DF31-CE53-4D73-9B66-DE062CFE4340}" srcOrd="0" destOrd="0" presId="urn:microsoft.com/office/officeart/2005/8/layout/hierarchy2"/>
    <dgm:cxn modelId="{60EDEDDE-D6EE-4E8F-A9C3-AAD4D6A95ADE}" type="presParOf" srcId="{3D63DC09-B6DA-4B5E-918F-E93C70FF7D68}" destId="{A2611B1D-1D93-4088-BE71-3626CB1FA023}" srcOrd="1" destOrd="0" presId="urn:microsoft.com/office/officeart/2005/8/layout/hierarchy2"/>
    <dgm:cxn modelId="{77F92E8A-D02D-4966-A5F5-CA7A692D744E}" type="presParOf" srcId="{B2589BC5-503B-4B8F-9798-E9D7B3745E0E}" destId="{2CA65C8B-2765-4151-B300-B15DF06DC1A7}" srcOrd="8" destOrd="0" presId="urn:microsoft.com/office/officeart/2005/8/layout/hierarchy2"/>
    <dgm:cxn modelId="{D02EA14E-E6F4-4DF9-A705-2876859E9226}" type="presParOf" srcId="{2CA65C8B-2765-4151-B300-B15DF06DC1A7}" destId="{5A90304C-06E9-4250-B577-E8020261AC2F}" srcOrd="0" destOrd="0" presId="urn:microsoft.com/office/officeart/2005/8/layout/hierarchy2"/>
    <dgm:cxn modelId="{5C621072-C10E-4357-8BD8-601C97504C65}" type="presParOf" srcId="{B2589BC5-503B-4B8F-9798-E9D7B3745E0E}" destId="{C233BA1B-CD5A-4DDE-B67E-8530386F540F}" srcOrd="9" destOrd="0" presId="urn:microsoft.com/office/officeart/2005/8/layout/hierarchy2"/>
    <dgm:cxn modelId="{2E01DDA1-7A87-4D91-91C2-81FCAED974D9}" type="presParOf" srcId="{C233BA1B-CD5A-4DDE-B67E-8530386F540F}" destId="{2815EDDE-8131-4DF4-85BE-A4D59F32E04A}" srcOrd="0" destOrd="0" presId="urn:microsoft.com/office/officeart/2005/8/layout/hierarchy2"/>
    <dgm:cxn modelId="{E6DDFE00-C108-487E-A06D-5C5F24CD70DD}" type="presParOf" srcId="{C233BA1B-CD5A-4DDE-B67E-8530386F540F}" destId="{5CF3442D-96F5-48C3-B6E3-24A692330078}" srcOrd="1" destOrd="0" presId="urn:microsoft.com/office/officeart/2005/8/layout/hierarchy2"/>
    <dgm:cxn modelId="{B961C0F0-3628-4D6F-A280-825D9B7386E7}" type="presParOf" srcId="{B2589BC5-503B-4B8F-9798-E9D7B3745E0E}" destId="{EF3EC9CA-936D-4EA3-BDB6-A4C81F680D94}" srcOrd="10" destOrd="0" presId="urn:microsoft.com/office/officeart/2005/8/layout/hierarchy2"/>
    <dgm:cxn modelId="{5AC98E13-AE01-4F75-B88B-493B89F9A36A}" type="presParOf" srcId="{EF3EC9CA-936D-4EA3-BDB6-A4C81F680D94}" destId="{91BD0CD4-315D-49C4-9F01-9A687728FDF1}" srcOrd="0" destOrd="0" presId="urn:microsoft.com/office/officeart/2005/8/layout/hierarchy2"/>
    <dgm:cxn modelId="{65BD17E3-D5CF-4B5B-8729-ABEFB9E1DC5A}" type="presParOf" srcId="{B2589BC5-503B-4B8F-9798-E9D7B3745E0E}" destId="{C233E427-F122-4BBF-AC15-9E53D85DE594}" srcOrd="11" destOrd="0" presId="urn:microsoft.com/office/officeart/2005/8/layout/hierarchy2"/>
    <dgm:cxn modelId="{D39B93FB-36A8-45E2-A6A3-582E38DBCC05}" type="presParOf" srcId="{C233E427-F122-4BBF-AC15-9E53D85DE594}" destId="{DCA9C033-7952-4E23-B961-027E3C2241D9}" srcOrd="0" destOrd="0" presId="urn:microsoft.com/office/officeart/2005/8/layout/hierarchy2"/>
    <dgm:cxn modelId="{E8939239-79DE-4918-ADAF-8A88B170024B}" type="presParOf" srcId="{C233E427-F122-4BBF-AC15-9E53D85DE594}" destId="{09A0F110-C7A2-4162-9721-E5E047D1CB9D}" srcOrd="1" destOrd="0" presId="urn:microsoft.com/office/officeart/2005/8/layout/hierarchy2"/>
    <dgm:cxn modelId="{FA4E2874-66BE-4A7B-AD44-DB6BC07E3F78}" type="presParOf" srcId="{B2589BC5-503B-4B8F-9798-E9D7B3745E0E}" destId="{3631F616-4890-4F59-BAD1-2C4CFE210A55}" srcOrd="12" destOrd="0" presId="urn:microsoft.com/office/officeart/2005/8/layout/hierarchy2"/>
    <dgm:cxn modelId="{29CEAB91-98E6-4CC2-8355-60ADDCBF09F5}" type="presParOf" srcId="{3631F616-4890-4F59-BAD1-2C4CFE210A55}" destId="{1892E0EA-F181-4231-A9D8-B2866D79A320}" srcOrd="0" destOrd="0" presId="urn:microsoft.com/office/officeart/2005/8/layout/hierarchy2"/>
    <dgm:cxn modelId="{C8ADD738-B080-499F-B7CE-8E80A85D2338}" type="presParOf" srcId="{B2589BC5-503B-4B8F-9798-E9D7B3745E0E}" destId="{8A55E238-98C4-40EF-9E75-75BDD6A7AD75}" srcOrd="13" destOrd="0" presId="urn:microsoft.com/office/officeart/2005/8/layout/hierarchy2"/>
    <dgm:cxn modelId="{4EF97F19-B919-4CE5-82E0-81F8B95BA570}" type="presParOf" srcId="{8A55E238-98C4-40EF-9E75-75BDD6A7AD75}" destId="{8B587683-4516-4C9D-B410-02397E1AB512}" srcOrd="0" destOrd="0" presId="urn:microsoft.com/office/officeart/2005/8/layout/hierarchy2"/>
    <dgm:cxn modelId="{CB6444DF-4FFD-4AD1-B2C0-C566BBEFCE84}" type="presParOf" srcId="{8A55E238-98C4-40EF-9E75-75BDD6A7AD75}" destId="{2A7602D7-A9CC-41D7-AC60-2BB432CB00A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435E45-6F59-4AE0-9A82-052F62F3B855}" type="doc">
      <dgm:prSet loTypeId="urn:diagrams.loki3.com/VaryingWidthList+Icon" loCatId="list" qsTypeId="urn:microsoft.com/office/officeart/2005/8/quickstyle/simple2" qsCatId="simple" csTypeId="urn:microsoft.com/office/officeart/2005/8/colors/accent1_2" csCatId="accent1" phldr="1"/>
      <dgm:spPr/>
    </dgm:pt>
    <dgm:pt modelId="{ADBDD600-1AD5-4F8E-B542-CAA3CA93C14F}">
      <dgm:prSet phldrT="[Texto]" custT="1"/>
      <dgm:spPr/>
      <dgm:t>
        <a:bodyPr/>
        <a:lstStyle/>
        <a:p>
          <a:r>
            <a:rPr lang="en-US" sz="1800" dirty="0" smtClean="0"/>
            <a:t>Feature C</a:t>
          </a:r>
          <a:endParaRPr lang="es-PE" sz="1800" dirty="0"/>
        </a:p>
      </dgm:t>
    </dgm:pt>
    <dgm:pt modelId="{8A3DB2AF-C522-4696-9646-537EDC31FA72}" type="parTrans" cxnId="{E86B2AB7-AA8E-4FD2-B1AE-30FC955911F7}">
      <dgm:prSet/>
      <dgm:spPr/>
      <dgm:t>
        <a:bodyPr/>
        <a:lstStyle/>
        <a:p>
          <a:endParaRPr lang="es-PE" sz="1800"/>
        </a:p>
      </dgm:t>
    </dgm:pt>
    <dgm:pt modelId="{A6FF590A-FA17-4971-846F-7F89081469DA}" type="sibTrans" cxnId="{E86B2AB7-AA8E-4FD2-B1AE-30FC955911F7}">
      <dgm:prSet/>
      <dgm:spPr/>
      <dgm:t>
        <a:bodyPr/>
        <a:lstStyle/>
        <a:p>
          <a:endParaRPr lang="es-PE" sz="1800"/>
        </a:p>
      </dgm:t>
    </dgm:pt>
    <dgm:pt modelId="{1F0C84A7-76EC-4C3A-A190-7891DA7EE87B}">
      <dgm:prSet phldrT="[Texto]" custT="1"/>
      <dgm:spPr/>
      <dgm:t>
        <a:bodyPr/>
        <a:lstStyle/>
        <a:p>
          <a:r>
            <a:rPr lang="en-US" sz="1800" dirty="0" smtClean="0"/>
            <a:t>Defect 23</a:t>
          </a:r>
          <a:endParaRPr lang="es-PE" sz="1800" dirty="0"/>
        </a:p>
      </dgm:t>
    </dgm:pt>
    <dgm:pt modelId="{127F7214-5DEE-4265-B453-AFE6F4A22433}" type="parTrans" cxnId="{AF7CAE82-8309-4784-B7C8-CEA1E4DFDF2F}">
      <dgm:prSet/>
      <dgm:spPr/>
      <dgm:t>
        <a:bodyPr/>
        <a:lstStyle/>
        <a:p>
          <a:endParaRPr lang="es-PE" sz="1800"/>
        </a:p>
      </dgm:t>
    </dgm:pt>
    <dgm:pt modelId="{802D0B09-5DF0-4F3C-9DCE-E7110C91CD5D}" type="sibTrans" cxnId="{AF7CAE82-8309-4784-B7C8-CEA1E4DFDF2F}">
      <dgm:prSet/>
      <dgm:spPr/>
      <dgm:t>
        <a:bodyPr/>
        <a:lstStyle/>
        <a:p>
          <a:endParaRPr lang="es-PE" sz="1800"/>
        </a:p>
      </dgm:t>
    </dgm:pt>
    <dgm:pt modelId="{A141D060-624A-4D90-BECF-C6B053317FBE}">
      <dgm:prSet phldrT="[Texto]" custT="1"/>
      <dgm:spPr/>
      <dgm:t>
        <a:bodyPr/>
        <a:lstStyle/>
        <a:p>
          <a:r>
            <a:rPr lang="en-US" sz="1800" smtClean="0"/>
            <a:t>Refactor X</a:t>
          </a:r>
          <a:endParaRPr lang="es-PE" sz="1800" dirty="0"/>
        </a:p>
      </dgm:t>
    </dgm:pt>
    <dgm:pt modelId="{BDB89825-B8A7-4DD8-BB13-FCC48F9E484B}" type="sibTrans" cxnId="{5A0141D8-772D-442E-A679-C8EEFEB20147}">
      <dgm:prSet/>
      <dgm:spPr/>
      <dgm:t>
        <a:bodyPr/>
        <a:lstStyle/>
        <a:p>
          <a:endParaRPr lang="es-PE" sz="1800"/>
        </a:p>
      </dgm:t>
    </dgm:pt>
    <dgm:pt modelId="{0EC20272-8230-45EE-982E-9B9AEFAEC266}" type="parTrans" cxnId="{5A0141D8-772D-442E-A679-C8EEFEB20147}">
      <dgm:prSet/>
      <dgm:spPr/>
      <dgm:t>
        <a:bodyPr/>
        <a:lstStyle/>
        <a:p>
          <a:endParaRPr lang="es-PE" sz="1800"/>
        </a:p>
      </dgm:t>
    </dgm:pt>
    <dgm:pt modelId="{980D1E06-0CEC-4388-B426-6F934620271A}">
      <dgm:prSet phldrT="[Texto]" custT="1"/>
      <dgm:spPr/>
      <dgm:t>
        <a:bodyPr/>
        <a:lstStyle/>
        <a:p>
          <a:r>
            <a:rPr lang="en-US" sz="1800" dirty="0" smtClean="0"/>
            <a:t>Feature B</a:t>
          </a:r>
          <a:endParaRPr lang="es-PE" sz="1800" dirty="0"/>
        </a:p>
      </dgm:t>
    </dgm:pt>
    <dgm:pt modelId="{56100521-4007-4868-A2A2-F6D37C7250E1}" type="sibTrans" cxnId="{03349FCC-D470-41FB-AC01-D1929B3AFBF2}">
      <dgm:prSet/>
      <dgm:spPr/>
      <dgm:t>
        <a:bodyPr/>
        <a:lstStyle/>
        <a:p>
          <a:endParaRPr lang="es-PE" sz="1800"/>
        </a:p>
      </dgm:t>
    </dgm:pt>
    <dgm:pt modelId="{821E72B5-1353-4285-A91D-9C3D6964FB3E}" type="parTrans" cxnId="{03349FCC-D470-41FB-AC01-D1929B3AFBF2}">
      <dgm:prSet/>
      <dgm:spPr/>
      <dgm:t>
        <a:bodyPr/>
        <a:lstStyle/>
        <a:p>
          <a:endParaRPr lang="es-PE" sz="1800"/>
        </a:p>
      </dgm:t>
    </dgm:pt>
    <dgm:pt modelId="{4E72EED8-B186-455C-B94F-1DB34ED5AF90}">
      <dgm:prSet phldrT="[Texto]" custT="1"/>
      <dgm:spPr/>
      <dgm:t>
        <a:bodyPr/>
        <a:lstStyle/>
        <a:p>
          <a:r>
            <a:rPr lang="en-US" sz="1800" dirty="0" smtClean="0"/>
            <a:t>Feature A</a:t>
          </a:r>
          <a:endParaRPr lang="es-PE" sz="1800" dirty="0"/>
        </a:p>
      </dgm:t>
    </dgm:pt>
    <dgm:pt modelId="{2B98D17A-F92F-4283-92D2-8CEE8D15A8F7}" type="sibTrans" cxnId="{2FA98ECB-2990-4B24-A48F-0C79A7CEC804}">
      <dgm:prSet/>
      <dgm:spPr/>
      <dgm:t>
        <a:bodyPr/>
        <a:lstStyle/>
        <a:p>
          <a:endParaRPr lang="es-PE" sz="1800"/>
        </a:p>
      </dgm:t>
    </dgm:pt>
    <dgm:pt modelId="{F9271A34-98E6-496C-BE72-445FBADBA582}" type="parTrans" cxnId="{2FA98ECB-2990-4B24-A48F-0C79A7CEC804}">
      <dgm:prSet/>
      <dgm:spPr/>
      <dgm:t>
        <a:bodyPr/>
        <a:lstStyle/>
        <a:p>
          <a:endParaRPr lang="es-PE" sz="1800"/>
        </a:p>
      </dgm:t>
    </dgm:pt>
    <dgm:pt modelId="{34A3C99F-22C3-46AD-9F7A-6109DDD9BB0E}" type="pres">
      <dgm:prSet presAssocID="{29435E45-6F59-4AE0-9A82-052F62F3B855}" presName="Name0" presStyleCnt="0">
        <dgm:presLayoutVars>
          <dgm:resizeHandles/>
        </dgm:presLayoutVars>
      </dgm:prSet>
      <dgm:spPr/>
    </dgm:pt>
    <dgm:pt modelId="{8BF64DF8-F527-4DA9-8D75-411B12C24047}" type="pres">
      <dgm:prSet presAssocID="{ADBDD600-1AD5-4F8E-B542-CAA3CA93C14F}" presName="text" presStyleLbl="node1" presStyleIdx="0" presStyleCnt="5" custScaleX="275491" custScaleY="109397" custLinFactY="372861" custLinFactNeighborY="400000">
        <dgm:presLayoutVars>
          <dgm:bulletEnabled val="1"/>
        </dgm:presLayoutVars>
      </dgm:prSet>
      <dgm:spPr>
        <a:prstGeom prst="cube">
          <a:avLst/>
        </a:prstGeom>
      </dgm:spPr>
      <dgm:t>
        <a:bodyPr/>
        <a:lstStyle/>
        <a:p>
          <a:endParaRPr lang="es-PE"/>
        </a:p>
      </dgm:t>
    </dgm:pt>
    <dgm:pt modelId="{DBA02496-C925-442E-B06B-1338CC98D4C9}" type="pres">
      <dgm:prSet presAssocID="{A6FF590A-FA17-4971-846F-7F89081469DA}" presName="space" presStyleCnt="0"/>
      <dgm:spPr/>
    </dgm:pt>
    <dgm:pt modelId="{A6F6F72C-3F3A-405F-85F3-ABB6FDE094F1}" type="pres">
      <dgm:prSet presAssocID="{1F0C84A7-76EC-4C3A-A190-7891DA7EE87B}" presName="text" presStyleLbl="node1" presStyleIdx="1" presStyleCnt="5" custScaleX="275491" custScaleY="109397" custLinFactY="169573" custLinFactNeighborY="200000">
        <dgm:presLayoutVars>
          <dgm:bulletEnabled val="1"/>
        </dgm:presLayoutVars>
      </dgm:prSet>
      <dgm:spPr>
        <a:prstGeom prst="cube">
          <a:avLst/>
        </a:prstGeom>
      </dgm:spPr>
      <dgm:t>
        <a:bodyPr/>
        <a:lstStyle/>
        <a:p>
          <a:endParaRPr lang="es-PE"/>
        </a:p>
      </dgm:t>
    </dgm:pt>
    <dgm:pt modelId="{6199F206-05F0-44A5-BDCA-D2C79F98A0D6}" type="pres">
      <dgm:prSet presAssocID="{802D0B09-5DF0-4F3C-9DCE-E7110C91CD5D}" presName="space" presStyleCnt="0"/>
      <dgm:spPr/>
    </dgm:pt>
    <dgm:pt modelId="{AFFA892E-02C5-41F1-BCCE-C3E3F4E3B9DE}" type="pres">
      <dgm:prSet presAssocID="{A141D060-624A-4D90-BECF-C6B053317FBE}" presName="text" presStyleLbl="node1" presStyleIdx="2" presStyleCnt="5" custScaleX="275491" custScaleY="109397" custLinFactY="-28288" custLinFactNeighborY="-100000">
        <dgm:presLayoutVars>
          <dgm:bulletEnabled val="1"/>
        </dgm:presLayoutVars>
      </dgm:prSet>
      <dgm:spPr>
        <a:prstGeom prst="cube">
          <a:avLst/>
        </a:prstGeom>
      </dgm:spPr>
      <dgm:t>
        <a:bodyPr/>
        <a:lstStyle/>
        <a:p>
          <a:endParaRPr lang="es-PE"/>
        </a:p>
      </dgm:t>
    </dgm:pt>
    <dgm:pt modelId="{7E038EF1-E6D9-4FF3-BD01-7277A6BFD097}" type="pres">
      <dgm:prSet presAssocID="{BDB89825-B8A7-4DD8-BB13-FCC48F9E484B}" presName="space" presStyleCnt="0"/>
      <dgm:spPr/>
    </dgm:pt>
    <dgm:pt modelId="{4F0FEE05-82C0-4CAE-8EAE-462F67CB5628}" type="pres">
      <dgm:prSet presAssocID="{980D1E06-0CEC-4388-B426-6F934620271A}" presName="text" presStyleLbl="node1" presStyleIdx="3" presStyleCnt="5" custScaleX="275491" custScaleY="109397" custLinFactY="-230667" custLinFactNeighborY="-300000">
        <dgm:presLayoutVars>
          <dgm:bulletEnabled val="1"/>
        </dgm:presLayoutVars>
      </dgm:prSet>
      <dgm:spPr>
        <a:prstGeom prst="cube">
          <a:avLst/>
        </a:prstGeom>
      </dgm:spPr>
      <dgm:t>
        <a:bodyPr/>
        <a:lstStyle/>
        <a:p>
          <a:endParaRPr lang="es-PE"/>
        </a:p>
      </dgm:t>
    </dgm:pt>
    <dgm:pt modelId="{6683AA1C-F7E2-4EA5-B166-DC1E8AA20317}" type="pres">
      <dgm:prSet presAssocID="{56100521-4007-4868-A2A2-F6D37C7250E1}" presName="space" presStyleCnt="0"/>
      <dgm:spPr/>
    </dgm:pt>
    <dgm:pt modelId="{86B283F2-BE13-455B-8A5C-6950E12279D2}" type="pres">
      <dgm:prSet presAssocID="{4E72EED8-B186-455C-B94F-1DB34ED5AF90}" presName="text" presStyleLbl="node1" presStyleIdx="4" presStyleCnt="5" custScaleX="275491" custScaleY="109397" custLinFactY="-525315" custLinFactNeighborY="-600000">
        <dgm:presLayoutVars>
          <dgm:bulletEnabled val="1"/>
        </dgm:presLayoutVars>
      </dgm:prSet>
      <dgm:spPr>
        <a:prstGeom prst="cube">
          <a:avLst/>
        </a:prstGeom>
      </dgm:spPr>
      <dgm:t>
        <a:bodyPr/>
        <a:lstStyle/>
        <a:p>
          <a:endParaRPr lang="es-PE"/>
        </a:p>
      </dgm:t>
    </dgm:pt>
  </dgm:ptLst>
  <dgm:cxnLst>
    <dgm:cxn modelId="{E86B2AB7-AA8E-4FD2-B1AE-30FC955911F7}" srcId="{29435E45-6F59-4AE0-9A82-052F62F3B855}" destId="{ADBDD600-1AD5-4F8E-B542-CAA3CA93C14F}" srcOrd="0" destOrd="0" parTransId="{8A3DB2AF-C522-4696-9646-537EDC31FA72}" sibTransId="{A6FF590A-FA17-4971-846F-7F89081469DA}"/>
    <dgm:cxn modelId="{2FA98ECB-2990-4B24-A48F-0C79A7CEC804}" srcId="{29435E45-6F59-4AE0-9A82-052F62F3B855}" destId="{4E72EED8-B186-455C-B94F-1DB34ED5AF90}" srcOrd="4" destOrd="0" parTransId="{F9271A34-98E6-496C-BE72-445FBADBA582}" sibTransId="{2B98D17A-F92F-4283-92D2-8CEE8D15A8F7}"/>
    <dgm:cxn modelId="{BB5B133A-B0AB-4009-81BD-47465A8037F0}" type="presOf" srcId="{A141D060-624A-4D90-BECF-C6B053317FBE}" destId="{AFFA892E-02C5-41F1-BCCE-C3E3F4E3B9DE}" srcOrd="0" destOrd="0" presId="urn:diagrams.loki3.com/VaryingWidthList+Icon"/>
    <dgm:cxn modelId="{2413ED06-F976-4A97-862B-6C2E978AB834}" type="presOf" srcId="{4E72EED8-B186-455C-B94F-1DB34ED5AF90}" destId="{86B283F2-BE13-455B-8A5C-6950E12279D2}" srcOrd="0" destOrd="0" presId="urn:diagrams.loki3.com/VaryingWidthList+Icon"/>
    <dgm:cxn modelId="{CE667876-ACF5-4537-82A1-09F53B486CAA}" type="presOf" srcId="{1F0C84A7-76EC-4C3A-A190-7891DA7EE87B}" destId="{A6F6F72C-3F3A-405F-85F3-ABB6FDE094F1}" srcOrd="0" destOrd="0" presId="urn:diagrams.loki3.com/VaryingWidthList+Icon"/>
    <dgm:cxn modelId="{5A0141D8-772D-442E-A679-C8EEFEB20147}" srcId="{29435E45-6F59-4AE0-9A82-052F62F3B855}" destId="{A141D060-624A-4D90-BECF-C6B053317FBE}" srcOrd="2" destOrd="0" parTransId="{0EC20272-8230-45EE-982E-9B9AEFAEC266}" sibTransId="{BDB89825-B8A7-4DD8-BB13-FCC48F9E484B}"/>
    <dgm:cxn modelId="{03349FCC-D470-41FB-AC01-D1929B3AFBF2}" srcId="{29435E45-6F59-4AE0-9A82-052F62F3B855}" destId="{980D1E06-0CEC-4388-B426-6F934620271A}" srcOrd="3" destOrd="0" parTransId="{821E72B5-1353-4285-A91D-9C3D6964FB3E}" sibTransId="{56100521-4007-4868-A2A2-F6D37C7250E1}"/>
    <dgm:cxn modelId="{BD439642-751D-4B08-80E1-0A917016F3EA}" type="presOf" srcId="{ADBDD600-1AD5-4F8E-B542-CAA3CA93C14F}" destId="{8BF64DF8-F527-4DA9-8D75-411B12C24047}" srcOrd="0" destOrd="0" presId="urn:diagrams.loki3.com/VaryingWidthList+Icon"/>
    <dgm:cxn modelId="{5644A505-2357-42AC-8764-0246B6CED61B}" type="presOf" srcId="{29435E45-6F59-4AE0-9A82-052F62F3B855}" destId="{34A3C99F-22C3-46AD-9F7A-6109DDD9BB0E}" srcOrd="0" destOrd="0" presId="urn:diagrams.loki3.com/VaryingWidthList+Icon"/>
    <dgm:cxn modelId="{3E221D9B-F366-4D5E-A305-B364CAE2459C}" type="presOf" srcId="{980D1E06-0CEC-4388-B426-6F934620271A}" destId="{4F0FEE05-82C0-4CAE-8EAE-462F67CB5628}" srcOrd="0" destOrd="0" presId="urn:diagrams.loki3.com/VaryingWidthList+Icon"/>
    <dgm:cxn modelId="{AF7CAE82-8309-4784-B7C8-CEA1E4DFDF2F}" srcId="{29435E45-6F59-4AE0-9A82-052F62F3B855}" destId="{1F0C84A7-76EC-4C3A-A190-7891DA7EE87B}" srcOrd="1" destOrd="0" parTransId="{127F7214-5DEE-4265-B453-AFE6F4A22433}" sibTransId="{802D0B09-5DF0-4F3C-9DCE-E7110C91CD5D}"/>
    <dgm:cxn modelId="{7EF77989-D053-4B6C-9D81-570FAE48C9D6}" type="presParOf" srcId="{34A3C99F-22C3-46AD-9F7A-6109DDD9BB0E}" destId="{8BF64DF8-F527-4DA9-8D75-411B12C24047}" srcOrd="0" destOrd="0" presId="urn:diagrams.loki3.com/VaryingWidthList+Icon"/>
    <dgm:cxn modelId="{5926DBCA-ECED-4C18-9E2C-AC61A0D2451A}" type="presParOf" srcId="{34A3C99F-22C3-46AD-9F7A-6109DDD9BB0E}" destId="{DBA02496-C925-442E-B06B-1338CC98D4C9}" srcOrd="1" destOrd="0" presId="urn:diagrams.loki3.com/VaryingWidthList+Icon"/>
    <dgm:cxn modelId="{86107916-839D-48FE-88C3-8464946AA94C}" type="presParOf" srcId="{34A3C99F-22C3-46AD-9F7A-6109DDD9BB0E}" destId="{A6F6F72C-3F3A-405F-85F3-ABB6FDE094F1}" srcOrd="2" destOrd="0" presId="urn:diagrams.loki3.com/VaryingWidthList+Icon"/>
    <dgm:cxn modelId="{99EBA045-8BD2-45D0-9D32-C309FCFEC2BD}" type="presParOf" srcId="{34A3C99F-22C3-46AD-9F7A-6109DDD9BB0E}" destId="{6199F206-05F0-44A5-BDCA-D2C79F98A0D6}" srcOrd="3" destOrd="0" presId="urn:diagrams.loki3.com/VaryingWidthList+Icon"/>
    <dgm:cxn modelId="{0A4A9B01-8063-4099-AD7B-ACED801AFE8B}" type="presParOf" srcId="{34A3C99F-22C3-46AD-9F7A-6109DDD9BB0E}" destId="{AFFA892E-02C5-41F1-BCCE-C3E3F4E3B9DE}" srcOrd="4" destOrd="0" presId="urn:diagrams.loki3.com/VaryingWidthList+Icon"/>
    <dgm:cxn modelId="{27965E74-9A53-4FB1-BFFA-03C449B54D0F}" type="presParOf" srcId="{34A3C99F-22C3-46AD-9F7A-6109DDD9BB0E}" destId="{7E038EF1-E6D9-4FF3-BD01-7277A6BFD097}" srcOrd="5" destOrd="0" presId="urn:diagrams.loki3.com/VaryingWidthList+Icon"/>
    <dgm:cxn modelId="{916D6363-9E8A-4D8E-9B8F-1609641A7E31}" type="presParOf" srcId="{34A3C99F-22C3-46AD-9F7A-6109DDD9BB0E}" destId="{4F0FEE05-82C0-4CAE-8EAE-462F67CB5628}" srcOrd="6" destOrd="0" presId="urn:diagrams.loki3.com/VaryingWidthList+Icon"/>
    <dgm:cxn modelId="{86C3F6D5-6C89-4A3A-AA71-99BF0796FA67}" type="presParOf" srcId="{34A3C99F-22C3-46AD-9F7A-6109DDD9BB0E}" destId="{6683AA1C-F7E2-4EA5-B166-DC1E8AA20317}" srcOrd="7" destOrd="0" presId="urn:diagrams.loki3.com/VaryingWidthList+Icon"/>
    <dgm:cxn modelId="{2F228817-7A49-4388-ADCF-F21A7BB5BD38}" type="presParOf" srcId="{34A3C99F-22C3-46AD-9F7A-6109DDD9BB0E}" destId="{86B283F2-BE13-455B-8A5C-6950E12279D2}" srcOrd="8" destOrd="0" presId="urn:diagrams.loki3.com/VaryingWidth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11F2E-B577-4A88-8DEF-7DD3C944D4FD}">
      <dsp:nvSpPr>
        <dsp:cNvPr id="0" name=""/>
        <dsp:cNvSpPr/>
      </dsp:nvSpPr>
      <dsp:spPr>
        <a:xfrm>
          <a:off x="1758332" y="166582"/>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1967404" y="375654"/>
        <a:ext cx="1009488" cy="1009488"/>
      </dsp:txXfrm>
    </dsp:sp>
    <dsp:sp modelId="{CAB0CA1F-A7CF-4800-96AC-05684ED46990}">
      <dsp:nvSpPr>
        <dsp:cNvPr id="0" name=""/>
        <dsp:cNvSpPr/>
      </dsp:nvSpPr>
      <dsp:spPr>
        <a:xfrm rot="2174129">
          <a:off x="3125277" y="1202907"/>
          <a:ext cx="261558"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a:p>
      </dsp:txBody>
      <dsp:txXfrm>
        <a:off x="3132865" y="1276081"/>
        <a:ext cx="183091" cy="289095"/>
      </dsp:txXfrm>
    </dsp:sp>
    <dsp:sp modelId="{8D88EC16-041F-468E-A4EE-B0C17C298D88}">
      <dsp:nvSpPr>
        <dsp:cNvPr id="0" name=""/>
        <dsp:cNvSpPr/>
      </dsp:nvSpPr>
      <dsp:spPr>
        <a:xfrm>
          <a:off x="3307912" y="1302177"/>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Tomar Deuda Técnica</a:t>
          </a:r>
          <a:endParaRPr lang="es-PE" sz="1800" kern="1200" noProof="0" dirty="0"/>
        </a:p>
      </dsp:txBody>
      <dsp:txXfrm>
        <a:off x="3516984" y="1511249"/>
        <a:ext cx="1009488" cy="1009488"/>
      </dsp:txXfrm>
    </dsp:sp>
    <dsp:sp modelId="{CED54BA0-F15B-4184-B79E-B8D2EC41BDAD}">
      <dsp:nvSpPr>
        <dsp:cNvPr id="0" name=""/>
        <dsp:cNvSpPr/>
      </dsp:nvSpPr>
      <dsp:spPr>
        <a:xfrm rot="6506954">
          <a:off x="3625000" y="2624946"/>
          <a:ext cx="216352"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3667723" y="2690526"/>
        <a:ext cx="151446" cy="289095"/>
      </dsp:txXfrm>
    </dsp:sp>
    <dsp:sp modelId="{2CCF0EC0-5E87-4702-9012-7254A3821684}">
      <dsp:nvSpPr>
        <dsp:cNvPr id="0" name=""/>
        <dsp:cNvSpPr/>
      </dsp:nvSpPr>
      <dsp:spPr>
        <a:xfrm>
          <a:off x="2726933" y="3043668"/>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s-PE" sz="1800" kern="1200" noProof="0" dirty="0"/>
        </a:p>
      </dsp:txBody>
      <dsp:txXfrm>
        <a:off x="2936005" y="3252740"/>
        <a:ext cx="1009488" cy="1009488"/>
      </dsp:txXfrm>
    </dsp:sp>
    <dsp:sp modelId="{DCE9FE20-3966-495F-9530-23A38286FCDB}">
      <dsp:nvSpPr>
        <dsp:cNvPr id="0" name=""/>
        <dsp:cNvSpPr/>
      </dsp:nvSpPr>
      <dsp:spPr>
        <a:xfrm rot="10797624">
          <a:off x="2330935" y="3517234"/>
          <a:ext cx="269175"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2411687" y="3613571"/>
        <a:ext cx="188423" cy="289095"/>
      </dsp:txXfrm>
    </dsp:sp>
    <dsp:sp modelId="{FB6A06C4-A2A0-4F93-829D-27E882A8B839}">
      <dsp:nvSpPr>
        <dsp:cNvPr id="0" name=""/>
        <dsp:cNvSpPr/>
      </dsp:nvSpPr>
      <dsp:spPr>
        <a:xfrm>
          <a:off x="791424" y="3045005"/>
          <a:ext cx="1427632" cy="1427632"/>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PE" sz="1800" kern="1200" noProof="0" dirty="0" smtClean="0"/>
            <a:t>Acumula la Deuda</a:t>
          </a:r>
          <a:endParaRPr lang="es-PE" sz="1800" kern="1200" noProof="0" dirty="0"/>
        </a:p>
      </dsp:txBody>
      <dsp:txXfrm>
        <a:off x="1000496" y="3254077"/>
        <a:ext cx="1009488" cy="1009488"/>
      </dsp:txXfrm>
    </dsp:sp>
    <dsp:sp modelId="{F75A18FD-DF04-47F0-8AE8-A3F3E3B7ADA9}">
      <dsp:nvSpPr>
        <dsp:cNvPr id="0" name=""/>
        <dsp:cNvSpPr/>
      </dsp:nvSpPr>
      <dsp:spPr>
        <a:xfrm rot="15059820">
          <a:off x="1099946" y="2625420"/>
          <a:ext cx="216627"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rot="10800000">
        <a:off x="1143021" y="2752508"/>
        <a:ext cx="151639" cy="289095"/>
      </dsp:txXfrm>
    </dsp:sp>
    <dsp:sp modelId="{9C286F3C-FAF2-4FCF-B113-145FCACE16AA}">
      <dsp:nvSpPr>
        <dsp:cNvPr id="0" name=""/>
        <dsp:cNvSpPr/>
      </dsp:nvSpPr>
      <dsp:spPr>
        <a:xfrm>
          <a:off x="165784" y="1268087"/>
          <a:ext cx="1469404" cy="146940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endParaRPr lang="es-PE" sz="1700" kern="1200" noProof="0" dirty="0"/>
        </a:p>
      </dsp:txBody>
      <dsp:txXfrm>
        <a:off x="380973" y="1483276"/>
        <a:ext cx="1039026" cy="1039026"/>
      </dsp:txXfrm>
    </dsp:sp>
    <dsp:sp modelId="{4B49315F-91DD-4CBB-BA8F-EFE63A088439}">
      <dsp:nvSpPr>
        <dsp:cNvPr id="0" name=""/>
        <dsp:cNvSpPr/>
      </dsp:nvSpPr>
      <dsp:spPr>
        <a:xfrm rot="19468064">
          <a:off x="1560988" y="1198820"/>
          <a:ext cx="255869" cy="4818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s-PE" sz="1800" kern="1200" noProof="0"/>
        </a:p>
      </dsp:txBody>
      <dsp:txXfrm>
        <a:off x="1568135" y="1317490"/>
        <a:ext cx="179108" cy="289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diagrams.loki3.com/VaryingWidthList+Icon">
  <dgm:title val="Lista de ancho variable"/>
  <dgm:desc val="Se usa para destacar elementos con diferentes importancias. Adecuado para grandes cantidades de texto de nivel 1. El ancho de cada forma se determina de forma independiente según su texto."/>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10/13/2013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‹Nº›</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10/13/2013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‹Nº›</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learning.industriallogic.com/gh/submit?Action=PageAction&amp;album=trw&amp;path=recognizingSmells/technicalDebt/technicalDebtMismanagement&amp;devLanguage=Cp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heagileexecutive.com/2010/04/19/toxic-code/"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launchingtechventures.blogspot.com/2011/03/creating-mountains-of-technical-debt-in.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blog.activelylazy.co.uk/2010/10/21/the-true-cost-of-technical-deb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verraes.net/2013/07/managed-technical-deb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erraes.net/2013/07/managed-technical-deb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compsoftplc.blogspot.com/"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artinfowler.com/bliki/TechnicalDebtQuadrant.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zacgery.blogspot.com/2013/05/technical-debt-in-agile-world.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agileconsortium.blogspot.com/2011/07/scrum-hates-technical-debt.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informit.com/articles/article.aspx?p=1684785"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7" Type="http://schemas.openxmlformats.org/officeDocument/2006/relationships/hyperlink" Target="http://queue.acm.org/detail.cfm?id=2168798"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www.infoq.com/articles/managing-technical-debt" TargetMode="External"/><Relationship Id="rId5" Type="http://schemas.openxmlformats.org/officeDocument/2006/relationships/hyperlink" Target="http://www.ebizq.net/blogs/agile_enterprise/2009/11/dont-fall-in-the-alignment-trap.php" TargetMode="External"/><Relationship Id="rId4" Type="http://schemas.openxmlformats.org/officeDocument/2006/relationships/hyperlink" Target="http://pm.stackexchange.com/questions/7954/how-do-you-manage-technical-debt"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crisp.se/2013/07/12/henrikkniberg/the-solution-to-technical-debt"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www.codovation.com/2012/06/effective-steps-to-reduce-technical-debt-an-agile-approach/"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psclistens.com/white-papers/cio-tools-technical-debt.aspx"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www.ontechnicaldebt.com/blog/steve-mcconnell-on-categorizing-managing-technical-debt/" TargetMode="External"/><Relationship Id="rId4" Type="http://schemas.openxmlformats.org/officeDocument/2006/relationships/hyperlink" Target="http://www.sqale.org/blog/why-managers-like-the-technical-debt-concept"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nfoq.com/articles/managing-technical-deb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braintrustgroup.com/2012/how-technical-debt-affects-your-velocity/"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agile.dzone.com/articles/treat-technical-stories-user"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www.jrothman.com/blog/mpd/2009/10/expressing-technical-debt-as-user-stories-helps-with-roi.html" TargetMode="External"/><Relationship Id="rId4" Type="http://schemas.openxmlformats.org/officeDocument/2006/relationships/hyperlink" Target="http://www.infoq.com/news/2013/03/user-stories-technical-debt"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gogamestorm.com/wp-content/uploads/2011/03/speedboat.jpg"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innovationgames.com/2010/01/using-speed-boat-for-process-improvement/" TargetMode="External"/><Relationship Id="rId4" Type="http://schemas.openxmlformats.org/officeDocument/2006/relationships/hyperlink" Target="http://innovationgames.com/2010/04/using-innovation-games%C2%AE-to-identify-and-prioritize-technical-debt/"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agiletrail.com/2012/04/30/people-signing-up-for-work/" TargetMode="External"/><Relationship Id="rId2" Type="http://schemas.openxmlformats.org/officeDocument/2006/relationships/slide" Target="../slides/slide34.xml"/><Relationship Id="rId1" Type="http://schemas.openxmlformats.org/officeDocument/2006/relationships/notesMaster" Target="../notesMasters/notesMaster1.xml"/><Relationship Id="rId5" Type="http://schemas.openxmlformats.org/officeDocument/2006/relationships/hyperlink" Target="http://blog.crisp.se/2012/10/25/henrikkniberg/agile-product-ownership-in-a-nutshell" TargetMode="External"/><Relationship Id="rId4" Type="http://schemas.openxmlformats.org/officeDocument/2006/relationships/hyperlink" Target="http://blog.crisp.se/2013/07/12/henrikkniberg/the-solution-to-technical-debt"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rallydev.com/sites/default/files/defining_done_guide.pdf"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www.dzone.com/articles/definitions-done-practic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codovation.com/2012/06/effective-steps-to-reduce-technical-debt-an-agile-approach/"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scrumalliance.org/community/articles/2008/february/reducing-the-test-automation-deficit"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ww.amazon.com/Agile-Project-Management-Creating-Innovative/dp/0321658396/ref=ed_oe_p"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jimhighsmith.com/beyond-scope-schedule-and-cost-the-agile-triangle/"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theagileexecutive.com/2010/05/19/how-many-metrics-do-you-need-to-effectively-govern-the-software-process/" TargetMode="External"/><Relationship Id="rId4" Type="http://schemas.openxmlformats.org/officeDocument/2006/relationships/hyperlink" Target="http://blog.cutter.com/2009/08/10/beyond-scope-schedule-and-cost-measuring-agile-performance/"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sqale.org/blog/why-managers-like-the-technical-debt-concept"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docs.codehaus.org/display/SONAR/Technical+Debt+Plugin" TargetMode="External"/><Relationship Id="rId4" Type="http://schemas.openxmlformats.org/officeDocument/2006/relationships/hyperlink" Target="http://blog.techdebt.org/interviews/230/interview-with-israel-gat-on-technical-debt-cutter-consortiu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theagileexecutive.com/2010/03/01/using-credit-limits-to-constrain-development-on-margin/" TargetMode="External"/><Relationship Id="rId3" Type="http://schemas.openxmlformats.org/officeDocument/2006/relationships/hyperlink" Target="http://www.infoq.com/news/2010/03/monetizing-technical-debt" TargetMode="External"/><Relationship Id="rId7" Type="http://schemas.openxmlformats.org/officeDocument/2006/relationships/hyperlink" Target="http://blog.cutter.com/2010/03/22/quantifying-the-start-afresh-option/"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theagileexecutive.com/2009/02/01/can-you-afford-the-software-you-are-developing/" TargetMode="External"/><Relationship Id="rId5" Type="http://schemas.openxmlformats.org/officeDocument/2006/relationships/hyperlink" Target="http://theagileexecutive.com/2010/03/04/should-you-invest-in-this-software/" TargetMode="External"/><Relationship Id="rId10" Type="http://schemas.openxmlformats.org/officeDocument/2006/relationships/hyperlink" Target="http://blog.cutter.com/2009/08/10/beyond-scope-schedule-and-cost-measuring-agile-performance/" TargetMode="External"/><Relationship Id="rId4" Type="http://schemas.openxmlformats.org/officeDocument/2006/relationships/hyperlink" Target="http://theagileexecutive.com/2009/09/29/technical-debt-on-your-balance-sheet/" TargetMode="External"/><Relationship Id="rId9" Type="http://schemas.openxmlformats.org/officeDocument/2006/relationships/hyperlink" Target="http://blog.cutter.com/2010/05/19/three-governance-metrics/"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xjm.drupalgardens.com/blog/technical-debt-drupal-8-or-when-will-it-be-ready"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cvlive.blogspot.com/2013/07/technical-debt-drupal-development.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imhighsmith.com/the-financial-implications-of-technical-deb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www.amazon.com/Quality-Software-Management-Systems-Thinking/dp/0932633226/ref=sr_1_fkmr0_3?ie=UTF8&amp;qid=1286123637&amp;sr=8-3-fkmr0" TargetMode="External"/><Relationship Id="rId5" Type="http://schemas.openxmlformats.org/officeDocument/2006/relationships/hyperlink" Target="http://www.cutter.com/index.html" TargetMode="External"/><Relationship Id="rId4" Type="http://schemas.openxmlformats.org/officeDocument/2006/relationships/hyperlink" Target="http://theagileexecutive.com/2010/10/06/the-real-cost-of-one-trillion-dollars-in-it-debt-part-ii-the-performance-parado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altLang="es-PE" sz="1200" b="1" dirty="0" smtClean="0">
                <a:solidFill>
                  <a:srgbClr val="F3F8FF"/>
                </a:solidFill>
                <a:latin typeface="Lucida Grande" charset="0"/>
                <a:ea typeface="Lucida Grande" charset="0"/>
                <a:cs typeface="Lucida Grande" charset="0"/>
                <a:sym typeface="Lucida Grande" charset="0"/>
              </a:rPr>
              <a:t>CSP | CSM  | CSPO | CSD</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https://elearning.industriallogic.com/gh/submit?Action=PageAction&amp;album=trw&amp;path=recognizingSmells/technicalDebt/technicalDebtMismanagement&amp;devLanguage=Cpp</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Un </a:t>
            </a:r>
            <a:r>
              <a:rPr lang="en-US" sz="1200" b="0" i="0" kern="1200" dirty="0" err="1" smtClean="0">
                <a:solidFill>
                  <a:schemeClr val="tx1"/>
                </a:solidFill>
                <a:effectLst/>
                <a:latin typeface="+mn-lt"/>
                <a:ea typeface="+mn-ea"/>
                <a:cs typeface="+mn-cs"/>
              </a:rPr>
              <a:t>problema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común</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organizaciones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completamente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olvidada</a:t>
            </a:r>
            <a:r>
              <a:rPr lang="en-US" sz="1200" b="0" i="0" kern="1200" baseline="0" dirty="0" smtClean="0">
                <a:solidFill>
                  <a:schemeClr val="tx1"/>
                </a:solidFill>
                <a:effectLst/>
                <a:latin typeface="+mn-lt"/>
                <a:ea typeface="+mn-ea"/>
                <a:cs typeface="+mn-cs"/>
              </a:rPr>
              <a:t> y se sale de control.</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all too common problem is that development organizations let their debt get out of control and spend most of their future development effort paying crippling interest payments.</a:t>
            </a:r>
            <a:endParaRPr lang="es-PE" sz="1200" dirty="0" smtClean="0"/>
          </a:p>
          <a:p>
            <a:endParaRPr lang="es-PE" sz="1200" dirty="0" smtClean="0"/>
          </a:p>
          <a:p>
            <a:r>
              <a:rPr lang="es-PE" sz="1200" dirty="0" smtClean="0"/>
              <a:t>La deuda técnica no es como una deuda con el banco. </a:t>
            </a:r>
            <a:br>
              <a:rPr lang="es-PE" sz="1200" dirty="0" smtClean="0"/>
            </a:br>
            <a:r>
              <a:rPr lang="es-PE" sz="1200" dirty="0" smtClean="0"/>
              <a:t>"Es una deuda con la mafia".</a:t>
            </a:r>
          </a:p>
          <a:p>
            <a:endParaRPr lang="es-P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http://theagileexecutive.com/2010/04/19/toxic-code/</a:t>
            </a:r>
            <a:endParaRPr lang="es-PE" sz="1200" dirty="0" smtClean="0"/>
          </a:p>
          <a:p>
            <a:r>
              <a:rPr lang="en-US" sz="1200" b="0" i="0" kern="1200" dirty="0" smtClean="0">
                <a:solidFill>
                  <a:schemeClr val="tx1"/>
                </a:solidFill>
                <a:effectLst/>
                <a:latin typeface="+mn-lt"/>
                <a:ea typeface="+mn-ea"/>
                <a:cs typeface="+mn-cs"/>
              </a:rPr>
              <a:t>The dire consequences of the pressure to quickly deliver more functions and features to the market have been described in detail in various posts in this blog (see, for example, </a:t>
            </a:r>
            <a:r>
              <a:rPr lang="en-US" sz="1200" b="0" i="0" u="sng" kern="1200" dirty="0" smtClean="0">
                <a:solidFill>
                  <a:schemeClr val="tx1"/>
                </a:solidFill>
                <a:effectLst/>
                <a:latin typeface="+mn-lt"/>
                <a:ea typeface="+mn-ea"/>
                <a:cs typeface="+mn-cs"/>
                <a:hlinkClick r:id="rId3"/>
              </a:rPr>
              <a:t>Toxic Code</a:t>
            </a:r>
            <a:r>
              <a:rPr lang="en-US" sz="1200" b="0" i="0" kern="1200" dirty="0" smtClean="0">
                <a:solidFill>
                  <a:schemeClr val="tx1"/>
                </a:solidFill>
                <a:effectLst/>
                <a:latin typeface="+mn-lt"/>
                <a:ea typeface="+mn-ea"/>
                <a:cs typeface="+mn-cs"/>
              </a:rPr>
              <a:t>). Relentless pressure forces the development team to take technical debt. The very same pressure stands in the way of paying back the debt in a timely manner. The accrued technical debt reduces the velocity of the development team. Reduced development velocity leads to increased pressure to deliver, which leads to taking additional technical debt, which… It is a vicious cycle that is extremely difficult to break.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problem with payday loan debt is that once you've taken it on, you usually can't have enough time to pay it back. That is because there is usually another deadline coming that you also won't be able to hit without taking additional debt. Remember, debt is never free; it will always reduce your overall availability to work. So if you can't complete your task in the allotted time without taking on debt, you won't be able to complete the next one either. So you accumulate more debt. And it continues as a vicious cycle. </a:t>
            </a:r>
          </a:p>
          <a:p>
            <a:endParaRPr lang="en-US" sz="1200" b="0" i="0" kern="1200" dirty="0" smtClean="0">
              <a:solidFill>
                <a:schemeClr val="tx1"/>
              </a:solidFill>
              <a:effectLst/>
              <a:latin typeface="+mn-lt"/>
              <a:ea typeface="+mn-ea"/>
              <a:cs typeface="+mn-cs"/>
            </a:endParaRPr>
          </a:p>
          <a:p>
            <a:r>
              <a:rPr lang="es-PE" dirty="0" smtClean="0">
                <a:hlinkClick r:id="rId4"/>
              </a:rPr>
              <a:t>http://launchingtechventures.blogspot.com/2011/03/creating-mountains-of-technical-debt-in.html</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issue of technical debt accumulation is further compounded by the fact that once technical debt has been accumulated, cost-benefit analysis will often show that paying off the debt creates value in the long term, but destroys value in the short term – thus a bad decision if you are choosing the most efficient lean path to the next milestone.  This vicious cycle of technical debt accumulation can result in large amounts of increasing debt overhang, causing significant amounts of interest payments that significantly hinder and potentially stall further development.  The vicious technical debt cycle is analogous to taking out increasingly higher rate credit cards to pay off previous debt accumulated; </a:t>
            </a:r>
            <a:r>
              <a:rPr lang="en-US" sz="1200" b="0" i="1" kern="1200" dirty="0" smtClean="0">
                <a:solidFill>
                  <a:schemeClr val="tx1"/>
                </a:solidFill>
                <a:effectLst/>
                <a:latin typeface="+mn-lt"/>
                <a:ea typeface="+mn-ea"/>
                <a:cs typeface="+mn-cs"/>
              </a:rPr>
              <a:t>you keep buying yourself a short term lifeline at an increasingly higher long term penalty.</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r>
              <a:rPr lang="es-PE" b="0" dirty="0" smtClean="0"/>
              <a:t>Es bueno muchas veces como un decisión</a:t>
            </a:r>
            <a:r>
              <a:rPr lang="es-PE" b="0" baseline="0" dirty="0" smtClean="0"/>
              <a:t> estratégica [ejemplos] </a:t>
            </a:r>
            <a:r>
              <a:rPr lang="es-PE" b="0" dirty="0" smtClean="0"/>
              <a:t>esto es absolutamente legítimo y es parte de la metáfora, pero las presiones</a:t>
            </a:r>
            <a:r>
              <a:rPr lang="es-PE" b="0" baseline="0" dirty="0" smtClean="0"/>
              <a:t> del día nos </a:t>
            </a:r>
            <a:r>
              <a:rPr lang="es-PE" b="0" baseline="0" dirty="0" err="1" smtClean="0"/>
              <a:t>forza</a:t>
            </a:r>
            <a:r>
              <a:rPr lang="es-PE" b="0" baseline="0" dirty="0" smtClean="0"/>
              <a:t> a tomar continuamente </a:t>
            </a:r>
            <a:r>
              <a:rPr lang="es-PE" b="0" baseline="0" dirty="0" err="1" smtClean="0"/>
              <a:t>shortcuts</a:t>
            </a:r>
            <a:r>
              <a:rPr lang="es-PE" b="0" baseline="0" dirty="0" smtClean="0"/>
              <a:t>, afectan la calidad del software y se acumulan exponencialmente.</a:t>
            </a:r>
          </a:p>
          <a:p>
            <a:endParaRPr lang="es-PE" b="0" baseline="0" dirty="0" smtClean="0"/>
          </a:p>
          <a:p>
            <a:r>
              <a:rPr lang="es-PE" b="0" baseline="0" dirty="0" smtClean="0"/>
              <a:t>Al menos que tomes acciones vas a encontrar que a lo largo de tiempo el software se degrada, no muy diferente de los carros que se están oxidando y cayendo por el paso del tiempo.</a:t>
            </a:r>
          </a:p>
          <a:p>
            <a:endParaRPr lang="es-PE" b="0" dirty="0" smtClean="0"/>
          </a:p>
          <a:p>
            <a:r>
              <a:rPr lang="es-PE" b="0" dirty="0" smtClean="0"/>
              <a:t>Un buen equipo que entiende completamente que sucede cuando toma una deuda, y paga esa deuda prontamente, puede utilizar desde</a:t>
            </a:r>
            <a:r>
              <a:rPr lang="es-PE" b="0" baseline="0" dirty="0" smtClean="0"/>
              <a:t> un punto de vista estratégico. La mayoría de las veces sucede que las presiones del día a día no permite al equipo que pague la deuda y el interés se </a:t>
            </a:r>
            <a:r>
              <a:rPr lang="es-PE" b="0" baseline="0" dirty="0" err="1" smtClean="0"/>
              <a:t>acumua</a:t>
            </a:r>
            <a:r>
              <a:rPr lang="es-PE" b="0" baseline="0" dirty="0" smtClean="0"/>
              <a:t> de manera similar a la deuda financiera.</a:t>
            </a:r>
          </a:p>
          <a:p>
            <a:endParaRPr lang="en-US" b="1" dirty="0" smtClean="0"/>
          </a:p>
          <a:p>
            <a:r>
              <a:rPr lang="en-US" b="1" dirty="0" smtClean="0"/>
              <a:t>REF: </a:t>
            </a:r>
            <a:r>
              <a:rPr lang="en-US" b="1" dirty="0" err="1" smtClean="0"/>
              <a:t>Essencial</a:t>
            </a:r>
            <a:r>
              <a:rPr lang="en-US" b="1" dirty="0" smtClean="0"/>
              <a:t> Scrum</a:t>
            </a:r>
            <a:r>
              <a:rPr lang="en-US" b="1" baseline="0" dirty="0" smtClean="0"/>
              <a:t> – Cap. Technical Debt</a:t>
            </a:r>
            <a:endParaRPr lang="en-US" b="1" dirty="0" smtClean="0"/>
          </a:p>
          <a:p>
            <a:r>
              <a:rPr lang="en-US" dirty="0" smtClean="0"/>
              <a:t>This kind of debt is a tool that can be used to help organizations better quantify and leverage the economics of important, often time-sensitive, decisions. For example, an organization might </a:t>
            </a:r>
            <a:r>
              <a:rPr lang="en-US" dirty="0" err="1" smtClean="0"/>
              <a:t>deliber-ately</a:t>
            </a:r>
            <a:r>
              <a:rPr lang="en-US" dirty="0" smtClean="0"/>
              <a:t> make a strategic decision to take shortcuts during product development to achieve an important short-term goal, such as getting a time-sensitive product into the market-place. Also, for a capital-strapped organization that is at risk of running out of money before it can complete its product, getting a product with technical debt to market at a reduced initial development cost and then generating revenue to self-fund ongoing development may be the only way for the organization to avoid death before deployment.</a:t>
            </a:r>
          </a:p>
          <a:p>
            <a:endParaRPr lang="en-US" dirty="0" smtClean="0"/>
          </a:p>
          <a:p>
            <a:r>
              <a:rPr lang="es-PE" dirty="0" smtClean="0">
                <a:hlinkClick r:id="rId3"/>
              </a:rPr>
              <a:t>http://blog.activelylazy.co.uk/2010/10/21/the-true-cost-of-technical-debt/</a:t>
            </a:r>
            <a:endParaRPr lang="en-US" dirty="0" smtClean="0"/>
          </a:p>
          <a:p>
            <a:r>
              <a:rPr lang="en-US" sz="1200" b="0" i="0" kern="1200" dirty="0" smtClean="0">
                <a:solidFill>
                  <a:schemeClr val="tx1"/>
                </a:solidFill>
                <a:effectLst/>
                <a:latin typeface="+mn-lt"/>
                <a:ea typeface="+mn-ea"/>
                <a:cs typeface="+mn-cs"/>
              </a:rPr>
              <a:t>There are obviously cases where it makes sense to add technical debt; or at least, to do something half-assed. If you want to get a new feature in front of customers to judge whether its valuable, it doesn’t need to be perfect, it just needs to be out there quickly. If the feature isn’t useful for users, you remove it. You’ve saved the cost of building it “perfectly” and quickly gained the knowledge you needed. This is clearly a cost-effective, lean way to manage development.</a:t>
            </a:r>
          </a:p>
          <a:p>
            <a:r>
              <a:rPr lang="en-US" sz="1200" b="0" i="0" kern="1200" dirty="0" smtClean="0">
                <a:solidFill>
                  <a:schemeClr val="tx1"/>
                </a:solidFill>
                <a:effectLst/>
                <a:latin typeface="+mn-lt"/>
                <a:ea typeface="+mn-ea"/>
                <a:cs typeface="+mn-cs"/>
              </a:rPr>
              <a:t>But what if the feature is successful? Then you need a plan for cleaning it up; for refactoring it; making sure it’s well tested and documented sufficiently. This is the </a:t>
            </a:r>
            <a:r>
              <a:rPr lang="en-US" sz="1200" b="1" i="0" kern="1200" dirty="0" smtClean="0">
                <a:solidFill>
                  <a:schemeClr val="tx1"/>
                </a:solidFill>
                <a:effectLst/>
                <a:latin typeface="+mn-lt"/>
                <a:ea typeface="+mn-ea"/>
                <a:cs typeface="+mn-cs"/>
              </a:rPr>
              <a:t>debt</a:t>
            </a:r>
            <a:r>
              <a:rPr lang="en-US" sz="1200" b="0" i="0" kern="1200" dirty="0" smtClean="0">
                <a:solidFill>
                  <a:schemeClr val="tx1"/>
                </a:solidFill>
                <a:effectLst/>
                <a:latin typeface="+mn-lt"/>
                <a:ea typeface="+mn-ea"/>
                <a:cs typeface="+mn-cs"/>
              </a:rPr>
              <a:t>. As long as you have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for removing it, whether the feature is useful or not – then it’s a perfectly valid approach. What isn’t an option is leaving the half-assed feature in the code base for years to come.</a:t>
            </a:r>
          </a:p>
          <a:p>
            <a:r>
              <a:rPr lang="en-US" sz="1200" b="0" i="0" kern="1200" dirty="0" smtClean="0">
                <a:solidFill>
                  <a:schemeClr val="tx1"/>
                </a:solidFill>
                <a:effectLst/>
                <a:latin typeface="+mn-lt"/>
                <a:ea typeface="+mn-ea"/>
                <a:cs typeface="+mn-cs"/>
              </a:rPr>
              <a:t>The difference is having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remove the debt. How often do we accept compromise with a vague promise to “come back and fix later” or my personal </a:t>
            </a:r>
            <a:r>
              <a:rPr lang="en-US" sz="1200" b="0" i="0" kern="1200" dirty="0" err="1" smtClean="0">
                <a:solidFill>
                  <a:schemeClr val="tx1"/>
                </a:solidFill>
                <a:effectLst/>
                <a:latin typeface="+mn-lt"/>
                <a:ea typeface="+mn-ea"/>
                <a:cs typeface="+mn-cs"/>
              </a:rPr>
              <a:t>favourite</a:t>
            </a:r>
            <a:r>
              <a:rPr lang="en-US" sz="1200" b="0" i="0" kern="1200" dirty="0" smtClean="0">
                <a:solidFill>
                  <a:schemeClr val="tx1"/>
                </a:solidFill>
                <a:effectLst/>
                <a:latin typeface="+mn-lt"/>
                <a:ea typeface="+mn-ea"/>
                <a:cs typeface="+mn-cs"/>
              </a:rPr>
              <a:t> “we’ll fix that in phase 2″. My epitaph should be “now working on phase 2″.</a:t>
            </a:r>
          </a:p>
          <a:p>
            <a:r>
              <a:rPr lang="en-US" sz="1200" b="0" i="0" kern="1200" dirty="0" smtClean="0">
                <a:solidFill>
                  <a:schemeClr val="tx1"/>
                </a:solidFill>
                <a:effectLst/>
                <a:latin typeface="+mn-lt"/>
                <a:ea typeface="+mn-ea"/>
                <a:cs typeface="+mn-cs"/>
              </a:rPr>
              <a:t>Leaving debt in the code with no plan to remove it is like the guy who pays the interest on one credit card with another. You’re letting the debt mount up, not dealing with it. Without a </a:t>
            </a:r>
            <a:r>
              <a:rPr lang="en-US" sz="1200" b="0" i="1" kern="1200" dirty="0" smtClean="0">
                <a:solidFill>
                  <a:schemeClr val="tx1"/>
                </a:solidFill>
                <a:effectLst/>
                <a:latin typeface="+mn-lt"/>
                <a:ea typeface="+mn-ea"/>
                <a:cs typeface="+mn-cs"/>
              </a:rPr>
              <a:t>plan</a:t>
            </a:r>
            <a:r>
              <a:rPr lang="en-US" sz="1200" b="0" i="0" kern="1200" dirty="0" smtClean="0">
                <a:solidFill>
                  <a:schemeClr val="tx1"/>
                </a:solidFill>
                <a:effectLst/>
                <a:latin typeface="+mn-lt"/>
                <a:ea typeface="+mn-ea"/>
                <a:cs typeface="+mn-cs"/>
              </a:rPr>
              <a:t> to repay the debt, you will eventually go bankrupt.</a:t>
            </a:r>
          </a:p>
          <a:p>
            <a:endParaRPr lang="en-US" dirty="0" smtClean="0"/>
          </a:p>
          <a:p>
            <a:r>
              <a:rPr lang="es-PE" dirty="0" smtClean="0">
                <a:hlinkClick r:id="rId4"/>
              </a:rPr>
              <a:t>http://verraes.net/2013/07/managed-technical-debt/</a:t>
            </a:r>
            <a:endParaRPr lang="en-US" dirty="0" smtClean="0"/>
          </a:p>
          <a:p>
            <a:r>
              <a:rPr lang="en-US" sz="1200" b="0" i="0" kern="1200" dirty="0" smtClean="0">
                <a:solidFill>
                  <a:schemeClr val="tx1"/>
                </a:solidFill>
                <a:effectLst/>
                <a:latin typeface="+mn-lt"/>
                <a:ea typeface="+mn-ea"/>
                <a:cs typeface="+mn-cs"/>
              </a:rPr>
              <a:t>Businesses take loans all the time. They are a powerful tool to make an investment now, and pay for it later. It’s a fundamental aspect of our economy.</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http://verraes.net/2013/07/managed-technical-debt/</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Managed</a:t>
            </a:r>
          </a:p>
          <a:p>
            <a:pPr marL="171450" indent="-171450">
              <a:buFont typeface="Arial" pitchFamily="34" charset="0"/>
              <a:buChar char="•"/>
            </a:pPr>
            <a:r>
              <a:rPr lang="en-US" sz="1200" b="0" i="0" kern="1200" dirty="0" smtClean="0">
                <a:solidFill>
                  <a:schemeClr val="tx1"/>
                </a:solidFill>
                <a:effectLst/>
                <a:latin typeface="+mn-lt"/>
                <a:ea typeface="+mn-ea"/>
                <a:cs typeface="+mn-cs"/>
              </a:rPr>
              <a:t>The team is disciplined: it applies techniques such as refactoring, pair programming, iterative development, CI, TDD (or other testing schemes) …</a:t>
            </a:r>
          </a:p>
          <a:p>
            <a:pPr marL="171450" indent="-171450">
              <a:buFont typeface="Arial" pitchFamily="34" charset="0"/>
              <a:buChar char="•"/>
            </a:pPr>
            <a:r>
              <a:rPr lang="en-US" sz="1200" b="0" i="0" kern="1200" dirty="0" smtClean="0">
                <a:solidFill>
                  <a:schemeClr val="tx1"/>
                </a:solidFill>
                <a:effectLst/>
                <a:latin typeface="+mn-lt"/>
                <a:ea typeface="+mn-ea"/>
                <a:cs typeface="+mn-cs"/>
              </a:rPr>
              <a:t>The codebase is well structured, well tested, and stable.</a:t>
            </a:r>
          </a:p>
          <a:p>
            <a:pPr marL="171450" indent="-171450">
              <a:buFont typeface="Arial" pitchFamily="34" charset="0"/>
              <a:buChar char="•"/>
            </a:pPr>
            <a:r>
              <a:rPr lang="en-US" sz="1200" b="0" i="0" kern="1200" dirty="0" smtClean="0">
                <a:solidFill>
                  <a:schemeClr val="tx1"/>
                </a:solidFill>
                <a:effectLst/>
                <a:latin typeface="+mn-lt"/>
                <a:ea typeface="+mn-ea"/>
                <a:cs typeface="+mn-cs"/>
              </a:rPr>
              <a:t>When introducing new technical debt, the team estimates the cost/benefit.</a:t>
            </a:r>
          </a:p>
          <a:p>
            <a:pPr marL="171450" indent="-171450">
              <a:buFont typeface="Arial" pitchFamily="34" charset="0"/>
              <a:buChar char="•"/>
            </a:pPr>
            <a:r>
              <a:rPr lang="en-US" sz="1200" b="0" i="0" kern="1200" dirty="0" smtClean="0">
                <a:solidFill>
                  <a:schemeClr val="tx1"/>
                </a:solidFill>
                <a:effectLst/>
                <a:latin typeface="+mn-lt"/>
                <a:ea typeface="+mn-ea"/>
                <a:cs typeface="+mn-cs"/>
              </a:rPr>
              <a:t>Even though the introduced solution is not optimal, the team understands what the optimal solution would be, and how the current solution can later be evolved towards that goal.</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documented.</a:t>
            </a:r>
          </a:p>
          <a:p>
            <a:pPr marL="171450" indent="-171450">
              <a:buFont typeface="Arial" pitchFamily="34" charset="0"/>
              <a:buChar char="•"/>
            </a:pPr>
            <a:r>
              <a:rPr lang="en-US" sz="1200" b="0" i="0" kern="1200" dirty="0" smtClean="0">
                <a:solidFill>
                  <a:schemeClr val="tx1"/>
                </a:solidFill>
                <a:effectLst/>
                <a:latin typeface="+mn-lt"/>
                <a:ea typeface="+mn-ea"/>
                <a:cs typeface="+mn-cs"/>
              </a:rPr>
              <a:t>Technical debt is not introduced on top of existing technical debt.</a:t>
            </a:r>
          </a:p>
          <a:p>
            <a:pPr marL="171450" indent="-171450">
              <a:buFont typeface="Arial" pitchFamily="34" charset="0"/>
              <a:buChar char="•"/>
            </a:pPr>
            <a:r>
              <a:rPr lang="en-US" sz="1200" b="0" i="0" kern="1200" dirty="0" smtClean="0">
                <a:solidFill>
                  <a:schemeClr val="tx1"/>
                </a:solidFill>
                <a:effectLst/>
                <a:latin typeface="+mn-lt"/>
                <a:ea typeface="+mn-ea"/>
                <a:cs typeface="+mn-cs"/>
              </a:rPr>
              <a:t>Existing technical debt is paid off as soon as there’s a clear need.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http://compsoftplc.blogspot.com/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isn't an excuse to write code poorly now: if it's debt, you intend to pay it back. You can only do this if you write the code in a way that you can refactor it into a better shape later on. Dirty code is to technical debt as the pawn broker is to financial debt.</a:t>
            </a:r>
          </a:p>
          <a:p>
            <a:r>
              <a:rPr lang="en-US" sz="1200" b="0" i="0" kern="1200" dirty="0" smtClean="0">
                <a:solidFill>
                  <a:schemeClr val="tx1"/>
                </a:solidFill>
                <a:effectLst/>
                <a:latin typeface="+mn-lt"/>
                <a:ea typeface="+mn-ea"/>
                <a:cs typeface="+mn-cs"/>
              </a:rPr>
              <a:t>If you don't have a plan to get out of the debt you're in, you don't have technical debt, you just have a mess; </a:t>
            </a:r>
            <a:r>
              <a:rPr lang="en-US" sz="1200" b="0" i="0" kern="1200" dirty="0" err="1" smtClean="0">
                <a:solidFill>
                  <a:schemeClr val="tx1"/>
                </a:solidFill>
                <a:effectLst/>
                <a:latin typeface="+mn-lt"/>
                <a:ea typeface="+mn-ea"/>
                <a:cs typeface="+mn-cs"/>
              </a:rPr>
              <a:t>cruft</a:t>
            </a:r>
            <a:r>
              <a:rPr lang="en-US"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http://martinfowler.com/bliki/TechnicalDebtQuadrant.html</a:t>
            </a:r>
            <a:endParaRPr lang="es-P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http://zacgery.blogspot.com/2013/05/technical-debt-in-agile-world.html</a:t>
            </a:r>
            <a:endParaRPr lang="es-PE"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Although technical debt can be reduced with good practices, it is unavoidable.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140</a:t>
            </a:r>
            <a:endParaRPr lang="en-US" sz="1200" b="0" i="0"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In addition, there is </a:t>
            </a:r>
            <a:r>
              <a:rPr lang="en-US" sz="1200" b="1" i="0" u="none" strike="noStrike" kern="1200" baseline="0" dirty="0" smtClean="0">
                <a:solidFill>
                  <a:schemeClr val="tx1"/>
                </a:solidFill>
                <a:latin typeface="+mn-lt"/>
                <a:ea typeface="+mn-ea"/>
                <a:cs typeface="+mn-cs"/>
              </a:rPr>
              <a:t>unavoidable technical debt</a:t>
            </a:r>
            <a:r>
              <a:rPr lang="en-US" sz="1200" b="0" i="0" u="none" strike="noStrike" kern="1200" baseline="0" dirty="0" smtClean="0">
                <a:solidFill>
                  <a:schemeClr val="tx1"/>
                </a:solidFill>
                <a:latin typeface="+mn-lt"/>
                <a:ea typeface="+mn-ea"/>
                <a:cs typeface="+mn-cs"/>
              </a:rPr>
              <a:t>, which is usually unpredictable and unpreventable. For example, our understanding of what makes for a good design emerges from doing the design work and building user-valuable features on it. We can’t perfectly predict up front how our product and its design will need to evolve over time. So, design and implementation decisions we made early on might need to change as we close important learning loops and acquire validated</a:t>
            </a:r>
            <a:endParaRPr lang="es-PE" b="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419461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4</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Technical debt is inevitable. The issue is not eliminating debt, but rather managing it. When </a:t>
            </a:r>
          </a:p>
          <a:p>
            <a:r>
              <a:rPr lang="en-US" sz="1200" kern="1200" dirty="0" smtClean="0">
                <a:solidFill>
                  <a:schemeClr val="tx1"/>
                </a:solidFill>
                <a:effectLst/>
                <a:latin typeface="+mn-lt"/>
                <a:ea typeface="+mn-ea"/>
                <a:cs typeface="+mn-cs"/>
              </a:rPr>
              <a:t>a project starts, the team almost never has a total grasp on the totality of the problem.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 SOLO EL EQUIPO DE DESARROLLO</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If developers identify Technical Debt, communicate it, and nothing happens, sooner or later business people will feel these problems too. This statement clearly shows: Technical Debt is not a gimmick of developers who want beautiful code. It is a tangible cost factor and may be a risk for a project. Therefore Technical Debt must be made visible and manageable. As in real life, debt is not necessarily a bad thing, but it must be used consciously and properly. This means for software projects that paying back Technical Debt is a pure business decision. It must not simply a developer's decision.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frase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Involucrar</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Educar</a:t>
            </a:r>
            <a:r>
              <a:rPr lang="en-US" sz="1200" b="0" i="0" kern="1200" baseline="0" dirty="0" smtClean="0">
                <a:solidFill>
                  <a:schemeClr val="tx1"/>
                </a:solidFill>
                <a:effectLst/>
                <a:latin typeface="+mn-lt"/>
                <a:ea typeface="+mn-ea"/>
                <a:cs typeface="+mn-cs"/>
              </a:rPr>
              <a:t>” o “Visible or Measure” o “No solo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http://agileconsortium.blogspot.com/2011/07/scrum-hates-technical-debt.html</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And I agree that Technical Debt is ultimately a business problem. The business people must ultimately decide when and how much to fix.  But, they need the geeks to explain the details of the problem to them (typically they don't understand at all or very little).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smtClean="0">
                <a:solidFill>
                  <a:schemeClr val="tx1"/>
                </a:solidFill>
                <a:effectLst/>
                <a:latin typeface="+mn-lt"/>
                <a:ea typeface="+mn-ea"/>
                <a:cs typeface="+mn-cs"/>
              </a:rPr>
              <a:t>NO SOLO EL CODIGO</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hey can cover your data model, your user interface, your build process, your test automation processes, and even “anchors” related to source code management.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 </a:t>
            </a:r>
            <a:r>
              <a:rPr lang="en-US" sz="1200" b="0" i="0" kern="1200" dirty="0" err="1" smtClean="0">
                <a:solidFill>
                  <a:schemeClr val="tx1"/>
                </a:solidFill>
                <a:effectLst/>
                <a:latin typeface="+mn-lt"/>
                <a:ea typeface="+mn-ea"/>
                <a:cs typeface="+mn-cs"/>
              </a:rPr>
              <a:t>acuño</a:t>
            </a:r>
            <a:r>
              <a:rPr lang="en-US" sz="1200" b="0" i="0" kern="1200" dirty="0" smtClean="0">
                <a:solidFill>
                  <a:schemeClr val="tx1"/>
                </a:solidFill>
                <a:effectLst/>
                <a:latin typeface="+mn-lt"/>
                <a:ea typeface="+mn-ea"/>
                <a:cs typeface="+mn-cs"/>
              </a:rPr>
              <a:t> el </a:t>
            </a:r>
            <a:r>
              <a:rPr lang="en-US" sz="1200" b="0" i="0" kern="1200" dirty="0" err="1" smtClean="0">
                <a:solidFill>
                  <a:schemeClr val="tx1"/>
                </a:solidFill>
                <a:effectLst/>
                <a:latin typeface="+mn-lt"/>
                <a:ea typeface="+mn-ea"/>
                <a:cs typeface="+mn-cs"/>
              </a:rPr>
              <a:t>término</a:t>
            </a:r>
            <a:r>
              <a:rPr lang="en-US" sz="1200" b="0" i="0" kern="1200" dirty="0" smtClean="0">
                <a:solidFill>
                  <a:schemeClr val="tx1"/>
                </a:solidFill>
                <a:effectLst/>
                <a:latin typeface="+mn-lt"/>
                <a:ea typeface="+mn-ea"/>
                <a:cs typeface="+mn-cs"/>
              </a:rPr>
              <a:t> software debt no con el </a:t>
            </a:r>
            <a:r>
              <a:rPr lang="en-US" sz="1200" b="0" i="0" kern="1200" dirty="0" err="1" smtClean="0">
                <a:solidFill>
                  <a:schemeClr val="tx1"/>
                </a:solidFill>
                <a:effectLst/>
                <a:latin typeface="+mn-lt"/>
                <a:ea typeface="+mn-ea"/>
                <a:cs typeface="+mn-cs"/>
              </a:rPr>
              <a:t>objetivo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categorización</a:t>
            </a:r>
            <a:r>
              <a:rPr lang="en-US" sz="1200" b="0" i="0" kern="1200" baseline="0" dirty="0" smtClean="0">
                <a:solidFill>
                  <a:schemeClr val="tx1"/>
                </a:solidFill>
                <a:effectLst/>
                <a:latin typeface="+mn-lt"/>
                <a:ea typeface="+mn-ea"/>
                <a:cs typeface="+mn-cs"/>
              </a:rPr>
              <a:t> exacta </a:t>
            </a:r>
            <a:r>
              <a:rPr lang="en-US" sz="1200" b="0" i="0" kern="1200" baseline="0" dirty="0" err="1" smtClean="0">
                <a:solidFill>
                  <a:schemeClr val="tx1"/>
                </a:solidFill>
                <a:effectLst/>
                <a:latin typeface="+mn-lt"/>
                <a:ea typeface="+mn-ea"/>
                <a:cs typeface="+mn-cs"/>
              </a:rPr>
              <a:t>sino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resaltar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ayá</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únicamente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http://www.informit.com/articles/article.aspx?p=1684785</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My reason for making these other types of software debt explicit is that it allows teams to be more focused in their efforts to identify and clean it up. Also, I have found that these types of software debt all have different ways to monitor and manage them from tools, process, and people perspectives.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TAXONOMIA</a:t>
            </a:r>
          </a:p>
          <a:p>
            <a:pPr marL="285750" indent="-285750">
              <a:buFont typeface="Arial" panose="020B0604020202020204" pitchFamily="34" charset="0"/>
              <a:buChar char="•"/>
            </a:pPr>
            <a:r>
              <a:rPr lang="es-PE" sz="1400" b="1" dirty="0" err="1" smtClean="0"/>
              <a:t>Technical</a:t>
            </a:r>
            <a:r>
              <a:rPr lang="es-PE" sz="1400" b="1" dirty="0" smtClean="0"/>
              <a:t> </a:t>
            </a:r>
            <a:r>
              <a:rPr lang="es-PE" sz="1400" b="1" dirty="0" err="1" smtClean="0"/>
              <a:t>debt</a:t>
            </a:r>
            <a:r>
              <a:rPr lang="es-PE" sz="1400" b="1" dirty="0" smtClean="0"/>
              <a:t> </a:t>
            </a:r>
            <a:r>
              <a:rPr lang="es-PE" sz="1400" dirty="0" smtClean="0">
                <a:solidFill>
                  <a:schemeClr val="accent2"/>
                </a:solidFill>
              </a:rPr>
              <a:t> </a:t>
            </a:r>
            <a:br>
              <a:rPr lang="es-PE" sz="1400" dirty="0" smtClean="0">
                <a:solidFill>
                  <a:schemeClr val="accent2"/>
                </a:solidFill>
              </a:rPr>
            </a:br>
            <a:r>
              <a:rPr lang="es-PE" sz="1200" dirty="0" smtClean="0">
                <a:solidFill>
                  <a:schemeClr val="accent2"/>
                </a:solidFill>
              </a:rPr>
              <a:t>Problemas en el código que afectarán el futuro desarrollo y reducen la capacidad del software de satisfacer las necesidades del negocio.</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Quality</a:t>
            </a:r>
            <a:r>
              <a:rPr lang="es-PE" sz="1400" b="1" dirty="0" smtClean="0"/>
              <a:t> </a:t>
            </a:r>
            <a:r>
              <a:rPr lang="es-PE" sz="1400" b="1" dirty="0" err="1" smtClean="0"/>
              <a:t>debt</a:t>
            </a:r>
            <a:r>
              <a:rPr lang="es-PE" sz="1400" b="1" dirty="0" smtClean="0"/>
              <a:t> </a:t>
            </a:r>
            <a:br>
              <a:rPr lang="es-PE" sz="1400" b="1" dirty="0" smtClean="0"/>
            </a:br>
            <a:r>
              <a:rPr lang="es-PE" sz="1200" dirty="0" smtClean="0">
                <a:solidFill>
                  <a:schemeClr val="accent2"/>
                </a:solidFill>
              </a:rPr>
              <a:t>Disminuir la habilidad de verificar funcional y técnicamente la calidad de todo el sistema</a:t>
            </a:r>
            <a:endParaRPr lang="es-PE" sz="1400" dirty="0" smtClean="0">
              <a:solidFill>
                <a:schemeClr val="accent2"/>
              </a:solidFill>
            </a:endParaRPr>
          </a:p>
          <a:p>
            <a:pPr marL="285750" indent="-285750">
              <a:buFont typeface="Arial" panose="020B0604020202020204" pitchFamily="34" charset="0"/>
              <a:buChar char="•"/>
            </a:pPr>
            <a:r>
              <a:rPr lang="es-PE" sz="1400" b="1" dirty="0" err="1" smtClean="0"/>
              <a:t>Configuration</a:t>
            </a:r>
            <a:r>
              <a:rPr lang="es-PE" sz="1400" b="1" dirty="0" smtClean="0"/>
              <a:t> </a:t>
            </a:r>
            <a:r>
              <a:rPr lang="es-PE" sz="1400" b="1" dirty="0" err="1" smtClean="0"/>
              <a:t>management</a:t>
            </a:r>
            <a:r>
              <a:rPr lang="es-PE" sz="1400" b="1" dirty="0" smtClean="0"/>
              <a:t> </a:t>
            </a:r>
            <a:r>
              <a:rPr lang="es-PE" sz="1400" b="1" dirty="0" err="1" smtClean="0"/>
              <a:t>debt</a:t>
            </a:r>
            <a:r>
              <a:rPr lang="es-PE" sz="1400" b="1" dirty="0" smtClean="0"/>
              <a:t/>
            </a:r>
            <a:br>
              <a:rPr lang="es-PE" sz="1400" b="1" dirty="0" smtClean="0"/>
            </a:br>
            <a:r>
              <a:rPr lang="es-PE" sz="1200" dirty="0" smtClean="0">
                <a:solidFill>
                  <a:schemeClr val="accent2"/>
                </a:solidFill>
              </a:rPr>
              <a:t>Limitaciones que ocasionan que la liberación y despliegue del sea manual, lleve mucho tiempo y sea propensa a errores.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smtClean="0">
                <a:solidFill>
                  <a:schemeClr val="tx1"/>
                </a:solidFill>
                <a:effectLst/>
                <a:latin typeface="+mn-lt"/>
                <a:ea typeface="+mn-ea"/>
                <a:cs typeface="+mn-cs"/>
              </a:rPr>
              <a:t>   Infrastructure</a:t>
            </a:r>
            <a:r>
              <a:rPr lang="en-US" sz="1200" b="1" i="0" kern="1200" baseline="0" dirty="0" smtClean="0">
                <a:solidFill>
                  <a:schemeClr val="tx1"/>
                </a:solidFill>
                <a:effectLst/>
                <a:latin typeface="+mn-lt"/>
                <a:ea typeface="+mn-ea"/>
                <a:cs typeface="+mn-cs"/>
              </a:rPr>
              <a:t> Debt</a:t>
            </a:r>
            <a:br>
              <a:rPr lang="en-US" sz="1200" b="1" i="0" kern="1200" baseline="0" dirty="0" smtClean="0">
                <a:solidFill>
                  <a:schemeClr val="tx1"/>
                </a:solidFill>
                <a:effectLst/>
                <a:latin typeface="+mn-lt"/>
                <a:ea typeface="+mn-ea"/>
                <a:cs typeface="+mn-cs"/>
              </a:rPr>
            </a:br>
            <a:r>
              <a:rPr lang="en-US" sz="1200" b="1" i="0"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latin typeface="+mn-lt"/>
                <a:ea typeface="+mn-ea"/>
                <a:cs typeface="+mn-cs"/>
              </a:rPr>
              <a:t>These lessons are broadly relevant and can be applied to create efficient, effective, expedient, and flexible </a:t>
            </a:r>
            <a:r>
              <a:rPr lang="es-PE" sz="1200" b="0" i="0" u="none" strike="noStrike" kern="1200" baseline="0" dirty="0" err="1" smtClean="0">
                <a:solidFill>
                  <a:schemeClr val="tx1"/>
                </a:solidFill>
                <a:latin typeface="+mn-lt"/>
                <a:ea typeface="+mn-ea"/>
                <a:cs typeface="+mn-cs"/>
              </a:rPr>
              <a:t>computational</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infrastructures</a:t>
            </a:r>
            <a:r>
              <a:rPr lang="es-PE" sz="1200" b="0" i="0" u="none" strike="noStrike" kern="1200" baseline="0" dirty="0" smtClean="0">
                <a:solidFill>
                  <a:schemeClr val="tx1"/>
                </a:solidFill>
                <a:latin typeface="+mn-lt"/>
                <a:ea typeface="+mn-ea"/>
                <a:cs typeface="+mn-cs"/>
              </a:rPr>
              <a:t> and </a:t>
            </a:r>
            <a:r>
              <a:rPr lang="es-PE" sz="1200" b="0" i="0" u="none" strike="noStrike" kern="1200" baseline="0" dirty="0" err="1" smtClean="0">
                <a:solidFill>
                  <a:schemeClr val="tx1"/>
                </a:solidFill>
                <a:latin typeface="+mn-lt"/>
                <a:ea typeface="+mn-ea"/>
                <a:cs typeface="+mn-cs"/>
              </a:rPr>
              <a:t>processes</a:t>
            </a:r>
            <a:r>
              <a:rPr lang="es-PE" sz="1200" b="0" i="0" u="none" strike="noStrike" kern="1200" baseline="0" dirty="0" smtClean="0">
                <a:solidFill>
                  <a:schemeClr val="tx1"/>
                </a:solidFill>
                <a:latin typeface="+mn-lt"/>
                <a:ea typeface="+mn-ea"/>
                <a:cs typeface="+mn-cs"/>
              </a:rPr>
              <a: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DEJAR EN CLARO QUE ES ACERCA DE</a:t>
            </a:r>
            <a:r>
              <a:rPr lang="en-US" sz="1200" b="1" i="0" kern="1200" baseline="0" dirty="0" smtClean="0">
                <a:solidFill>
                  <a:schemeClr val="tx1"/>
                </a:solidFill>
                <a:effectLst/>
                <a:latin typeface="+mn-lt"/>
                <a:ea typeface="+mn-ea"/>
                <a:cs typeface="+mn-cs"/>
              </a:rPr>
              <a:t> HACER EL SISTEMA CORRECTAMENTE, NO EL SISTEMA CORRECTA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smtClean="0">
                <a:solidFill>
                  <a:schemeClr val="tx1"/>
                </a:solidFill>
                <a:effectLst/>
                <a:latin typeface="+mn-lt"/>
                <a:ea typeface="+mn-ea"/>
                <a:cs typeface="+mn-cs"/>
              </a:rPr>
              <a:t>REF: Technical Debt (</a:t>
            </a:r>
            <a:r>
              <a:rPr lang="en-US" sz="1200" b="1" i="1" kern="1200" baseline="0" dirty="0" err="1" smtClean="0">
                <a:solidFill>
                  <a:schemeClr val="tx1"/>
                </a:solidFill>
                <a:effectLst/>
                <a:latin typeface="+mn-lt"/>
                <a:ea typeface="+mn-ea"/>
                <a:cs typeface="+mn-cs"/>
              </a:rPr>
              <a:t>CutterIT</a:t>
            </a:r>
            <a:r>
              <a:rPr lang="en-US" sz="1200" b="1" i="1" kern="1200" baseline="0" dirty="0" smtClean="0">
                <a:solidFill>
                  <a:schemeClr val="tx1"/>
                </a:solidFill>
                <a:effectLst/>
                <a:latin typeface="+mn-lt"/>
                <a:ea typeface="+mn-ea"/>
                <a:cs typeface="+mn-cs"/>
              </a:rPr>
              <a:t>) – </a:t>
            </a:r>
            <a:r>
              <a:rPr lang="en-US" sz="1200" b="1" i="1" kern="1200" baseline="0" dirty="0" err="1" smtClean="0">
                <a:solidFill>
                  <a:schemeClr val="tx1"/>
                </a:solidFill>
                <a:effectLst/>
                <a:latin typeface="+mn-lt"/>
                <a:ea typeface="+mn-ea"/>
                <a:cs typeface="+mn-cs"/>
              </a:rPr>
              <a:t>Pag</a:t>
            </a:r>
            <a:r>
              <a:rPr lang="en-US" sz="1200" b="1" i="1" kern="1200" baseline="0" dirty="0" smtClean="0">
                <a:solidFill>
                  <a:schemeClr val="tx1"/>
                </a:solidFill>
                <a:effectLst/>
                <a:latin typeface="+mn-lt"/>
                <a:ea typeface="+mn-ea"/>
                <a:cs typeface="+mn-cs"/>
              </a:rPr>
              <a:t> 3</a:t>
            </a:r>
            <a:endParaRPr lang="en-US" sz="1200" b="1" i="1" kern="120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Technical debt is about doing the system right, not about doing the right system. It is essentially a quantifiable measure of how good the quality of your code is.</a:t>
            </a:r>
          </a:p>
          <a:p>
            <a:r>
              <a:rPr lang="en-US" sz="1200" b="0" i="0" u="none" strike="noStrike" kern="1200" baseline="0" dirty="0" smtClean="0">
                <a:solidFill>
                  <a:schemeClr val="tx1"/>
                </a:solidFill>
                <a:latin typeface="+mn-lt"/>
                <a:ea typeface="+mn-ea"/>
                <a:cs typeface="+mn-cs"/>
              </a:rPr>
              <a:t>It does not address functional completeness, nor can it predict success in the market.</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Broma</a:t>
            </a:r>
            <a:r>
              <a:rPr lang="en-US" sz="1200" b="0" i="0" kern="1200" dirty="0" smtClean="0">
                <a:solidFill>
                  <a:schemeClr val="tx1"/>
                </a:solidFill>
                <a:effectLst/>
                <a:latin typeface="+mn-lt"/>
                <a:ea typeface="+mn-ea"/>
                <a:cs typeface="+mn-cs"/>
              </a:rPr>
              <a:t> de no </a:t>
            </a:r>
            <a:r>
              <a:rPr lang="en-US" sz="1200" b="0" i="0" kern="1200" dirty="0" err="1" smtClean="0">
                <a:solidFill>
                  <a:schemeClr val="tx1"/>
                </a:solidFill>
                <a:effectLst/>
                <a:latin typeface="+mn-lt"/>
                <a:ea typeface="+mn-ea"/>
                <a:cs typeface="+mn-cs"/>
              </a:rPr>
              <a:t>ponernos</a:t>
            </a:r>
            <a:r>
              <a:rPr lang="en-US" sz="1200" b="0" i="0" kern="1200" dirty="0" smtClean="0">
                <a:solidFill>
                  <a:schemeClr val="tx1"/>
                </a:solidFill>
                <a:effectLst/>
                <a:latin typeface="+mn-lt"/>
                <a:ea typeface="+mn-ea"/>
                <a:cs typeface="+mn-cs"/>
              </a:rPr>
              <a:t> a </a:t>
            </a:r>
            <a:r>
              <a:rPr lang="en-US" sz="1200" b="0" i="0" kern="1200" dirty="0" err="1" smtClean="0">
                <a:solidFill>
                  <a:schemeClr val="tx1"/>
                </a:solidFill>
                <a:effectLst/>
                <a:latin typeface="+mn-lt"/>
                <a:ea typeface="+mn-ea"/>
                <a:cs typeface="+mn-cs"/>
              </a:rPr>
              <a:t>refactorizar</a:t>
            </a:r>
            <a:r>
              <a:rPr lang="en-US" sz="1200" b="0" i="0" kern="1200" baseline="0" dirty="0" smtClean="0">
                <a:solidFill>
                  <a:schemeClr val="tx1"/>
                </a:solidFill>
                <a:effectLst/>
                <a:latin typeface="+mn-lt"/>
                <a:ea typeface="+mn-ea"/>
                <a:cs typeface="+mn-cs"/>
              </a:rPr>
              <a:t> un sprint </a:t>
            </a:r>
            <a:r>
              <a:rPr lang="en-US" sz="1200" b="0" i="0" kern="1200" baseline="0" dirty="0" err="1" smtClean="0">
                <a:solidFill>
                  <a:schemeClr val="tx1"/>
                </a:solidFill>
                <a:effectLst/>
                <a:latin typeface="+mn-lt"/>
                <a:ea typeface="+mn-ea"/>
                <a:cs typeface="+mn-cs"/>
              </a:rPr>
              <a:t>entero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entregar</a:t>
            </a:r>
            <a:r>
              <a:rPr lang="en-US" sz="1200" b="0" i="0" kern="1200" baseline="0" dirty="0" smtClean="0">
                <a:solidFill>
                  <a:schemeClr val="tx1"/>
                </a:solidFill>
                <a:effectLst/>
                <a:latin typeface="+mn-lt"/>
                <a:ea typeface="+mn-ea"/>
                <a:cs typeface="+mn-cs"/>
              </a:rPr>
              <a:t> valor.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responsible de </a:t>
            </a:r>
            <a:r>
              <a:rPr lang="en-US" sz="1200" b="0" i="0" kern="1200" baseline="0" dirty="0" err="1" smtClean="0">
                <a:solidFill>
                  <a:schemeClr val="tx1"/>
                </a:solidFill>
                <a:effectLst/>
                <a:latin typeface="+mn-lt"/>
                <a:ea typeface="+mn-ea"/>
                <a:cs typeface="+mn-cs"/>
              </a:rPr>
              <a:t>planificar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priorizar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afecta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claramente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Technical Debt is, and should be, a PM's concern</a:t>
            </a:r>
            <a:endParaRPr lang="es-PE" dirty="0" smtClean="0">
              <a:hlinkClick r:id="rId3"/>
            </a:endParaRPr>
          </a:p>
          <a:p>
            <a:endParaRPr lang="es-PE" dirty="0" smtClean="0">
              <a:hlinkClick r:id="rId3"/>
            </a:endParaRPr>
          </a:p>
          <a:p>
            <a:r>
              <a:rPr lang="es-PE" dirty="0" smtClean="0">
                <a:hlinkClick r:id="rId3"/>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Pensar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donde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s-PE" dirty="0" smtClean="0">
                <a:hlinkClick r:id="rId4"/>
              </a:rPr>
              <a:t>http://pm.stackexchange.com/questions/7954/how-do-you-manage-technical-debt</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Educate the business about the cost of technical debt</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Technical debt only happens in the face of time pressure (or as a result of bad habit or lack of skill, which are a different problem, solved by having time to learn how to do the job well... so, time pressure).</a:t>
            </a:r>
          </a:p>
          <a:p>
            <a:pPr fontAlgn="base"/>
            <a:r>
              <a:rPr lang="en-US" sz="1200" b="0" i="0" kern="1200" dirty="0" smtClean="0">
                <a:solidFill>
                  <a:schemeClr val="tx1"/>
                </a:solidFill>
                <a:effectLst/>
                <a:latin typeface="+mn-lt"/>
                <a:ea typeface="+mn-ea"/>
                <a:cs typeface="+mn-cs"/>
              </a:rPr>
              <a:t>By keeping track of the growing cost of the debt and making the business aware of it, you can help to show them the value of the options they're losing. This could include things like your best developers leaving, and the cost of re-hiring; how much extra time the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reckon it took to create a new feature as a result of technical debt; how much more effective the team is when they're given the chance to take pride in their work instead of bowing to business pressure.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Also educate them about </a:t>
            </a:r>
            <a:r>
              <a:rPr lang="en-US" sz="1200" b="0" i="0" u="none" strike="noStrike" kern="1200" dirty="0" smtClean="0">
                <a:solidFill>
                  <a:schemeClr val="tx1"/>
                </a:solidFill>
                <a:effectLst/>
                <a:latin typeface="+mn-lt"/>
                <a:ea typeface="+mn-ea"/>
                <a:cs typeface="+mn-cs"/>
                <a:hlinkClick r:id="rId5"/>
              </a:rPr>
              <a:t>the alignment trap</a:t>
            </a:r>
            <a:r>
              <a:rPr lang="en-US" sz="1200" b="0" i="0" kern="1200" dirty="0" smtClean="0">
                <a:solidFill>
                  <a:schemeClr val="tx1"/>
                </a:solidFill>
                <a:effectLst/>
                <a:latin typeface="+mn-lt"/>
                <a:ea typeface="+mn-ea"/>
                <a:cs typeface="+mn-cs"/>
              </a:rPr>
              <a:t>. "Companies in which IT was highly aligned with business but not effective were considerably worse off than companies in which IT was less aligned and merely kept the systems running.“</a:t>
            </a:r>
          </a:p>
          <a:p>
            <a:endParaRPr lang="en-US" sz="1200" b="0" i="0" kern="1200" dirty="0" smtClean="0">
              <a:solidFill>
                <a:schemeClr val="tx1"/>
              </a:solidFill>
              <a:effectLst/>
              <a:latin typeface="+mn-lt"/>
              <a:ea typeface="+mn-ea"/>
              <a:cs typeface="+mn-cs"/>
            </a:endParaRPr>
          </a:p>
          <a:p>
            <a:r>
              <a:rPr lang="es-PE" dirty="0" smtClean="0">
                <a:hlinkClick r:id="rId6"/>
              </a:rPr>
              <a:t>http://www.infoq.com/articles/managing-technical-debt</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Stakeholders of Technical Debt</a:t>
            </a:r>
          </a:p>
          <a:p>
            <a:r>
              <a:rPr lang="en-US" sz="1200" b="0" i="0" kern="1200" dirty="0" smtClean="0">
                <a:solidFill>
                  <a:schemeClr val="tx1"/>
                </a:solidFill>
                <a:effectLst/>
                <a:latin typeface="+mn-lt"/>
                <a:ea typeface="+mn-ea"/>
                <a:cs typeface="+mn-cs"/>
              </a:rPr>
              <a:t>Technical Debt concerns many </a:t>
            </a:r>
            <a:r>
              <a:rPr lang="en-US" sz="1200" b="0" i="0" u="none" strike="noStrike" kern="1200" dirty="0" smtClean="0">
                <a:solidFill>
                  <a:schemeClr val="tx1"/>
                </a:solidFill>
                <a:effectLst/>
                <a:latin typeface="+mn-lt"/>
                <a:ea typeface="+mn-ea"/>
                <a:cs typeface="+mn-cs"/>
                <a:hlinkClick r:id="rId7"/>
              </a:rPr>
              <a:t>stakeholders</a:t>
            </a:r>
            <a:r>
              <a:rPr lang="en-US" sz="1200" b="0" i="0" kern="1200" dirty="0" smtClean="0">
                <a:solidFill>
                  <a:schemeClr val="tx1"/>
                </a:solidFill>
                <a:effectLst/>
                <a:latin typeface="+mn-lt"/>
                <a:ea typeface="+mn-ea"/>
                <a:cs typeface="+mn-cs"/>
              </a:rPr>
              <a:t> of a software project:</a:t>
            </a:r>
          </a:p>
          <a:p>
            <a:r>
              <a:rPr lang="en-US" sz="1200" b="1" i="0" kern="1200" dirty="0" smtClean="0">
                <a:solidFill>
                  <a:schemeClr val="tx1"/>
                </a:solidFill>
                <a:effectLst/>
                <a:latin typeface="+mn-lt"/>
                <a:ea typeface="+mn-ea"/>
                <a:cs typeface="+mn-cs"/>
              </a:rPr>
              <a:t>Customers </a:t>
            </a:r>
            <a:r>
              <a:rPr lang="en-US" sz="1200" b="0" i="0" kern="1200" dirty="0" smtClean="0">
                <a:solidFill>
                  <a:schemeClr val="tx1"/>
                </a:solidFill>
                <a:effectLst/>
                <a:latin typeface="+mn-lt"/>
                <a:ea typeface="+mn-ea"/>
                <a:cs typeface="+mn-cs"/>
              </a:rPr>
              <a:t>are annoyed by bugs or missing features due to low productivity.</a:t>
            </a:r>
          </a:p>
          <a:p>
            <a:r>
              <a:rPr lang="en-US" sz="1200" b="0" i="0" kern="1200" dirty="0" smtClean="0">
                <a:solidFill>
                  <a:schemeClr val="tx1"/>
                </a:solidFill>
                <a:effectLst/>
                <a:latin typeface="+mn-lt"/>
                <a:ea typeface="+mn-ea"/>
                <a:cs typeface="+mn-cs"/>
              </a:rPr>
              <a:t>This leads to additional costs for the </a:t>
            </a:r>
            <a:r>
              <a:rPr lang="en-US" sz="1200" b="1" i="0" kern="1200" dirty="0" smtClean="0">
                <a:solidFill>
                  <a:schemeClr val="tx1"/>
                </a:solidFill>
                <a:effectLst/>
                <a:latin typeface="+mn-lt"/>
                <a:ea typeface="+mn-ea"/>
                <a:cs typeface="+mn-cs"/>
              </a:rPr>
              <a:t>helpdesk</a:t>
            </a:r>
            <a:r>
              <a:rPr lang="en-US" sz="1200" b="0" i="0" kern="1200" dirty="0" smtClean="0">
                <a:solidFill>
                  <a:schemeClr val="tx1"/>
                </a:solidFill>
                <a:effectLst/>
                <a:latin typeface="+mn-lt"/>
                <a:ea typeface="+mn-ea"/>
                <a:cs typeface="+mn-cs"/>
              </a:rPr>
              <a:t>, which annoys the people there, too.</a:t>
            </a:r>
          </a:p>
          <a:p>
            <a:r>
              <a:rPr lang="en-US" sz="1200" b="0" i="0" kern="1200" dirty="0" smtClean="0">
                <a:solidFill>
                  <a:schemeClr val="tx1"/>
                </a:solidFill>
                <a:effectLst/>
                <a:latin typeface="+mn-lt"/>
                <a:ea typeface="+mn-ea"/>
                <a:cs typeface="+mn-cs"/>
              </a:rPr>
              <a:t>Increased development time and quality issues are also a problem for </a:t>
            </a:r>
            <a:r>
              <a:rPr lang="en-US" sz="1200" b="1" i="0" kern="1200" dirty="0" smtClean="0">
                <a:solidFill>
                  <a:schemeClr val="tx1"/>
                </a:solidFill>
                <a:effectLst/>
                <a:latin typeface="+mn-lt"/>
                <a:ea typeface="+mn-ea"/>
                <a:cs typeface="+mn-cs"/>
              </a:rPr>
              <a:t>marketing</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Bugs lead to frequent patches, which annoys the </a:t>
            </a:r>
            <a:r>
              <a:rPr lang="en-US" sz="1200" b="1" i="0" kern="1200" dirty="0" smtClean="0">
                <a:solidFill>
                  <a:schemeClr val="tx1"/>
                </a:solidFill>
                <a:effectLst/>
                <a:latin typeface="+mn-lt"/>
                <a:ea typeface="+mn-ea"/>
                <a:cs typeface="+mn-cs"/>
              </a:rPr>
              <a:t>operations team</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Many annoyed parties definitely don’t make the </a:t>
            </a:r>
            <a:r>
              <a:rPr lang="en-US" sz="1200" b="1" i="0" kern="1200" dirty="0" smtClean="0">
                <a:solidFill>
                  <a:schemeClr val="tx1"/>
                </a:solidFill>
                <a:effectLst/>
                <a:latin typeface="+mn-lt"/>
                <a:ea typeface="+mn-ea"/>
                <a:cs typeface="+mn-cs"/>
              </a:rPr>
              <a:t>management </a:t>
            </a:r>
            <a:r>
              <a:rPr lang="en-US" sz="1200" b="0" i="0" kern="1200" dirty="0" smtClean="0">
                <a:solidFill>
                  <a:schemeClr val="tx1"/>
                </a:solidFill>
                <a:effectLst/>
                <a:latin typeface="+mn-lt"/>
                <a:ea typeface="+mn-ea"/>
                <a:cs typeface="+mn-cs"/>
              </a:rPr>
              <a:t>happy - especially if there is bad publicity due to bugs, delays or security problems.</a:t>
            </a:r>
          </a:p>
          <a:p>
            <a:r>
              <a:rPr lang="en-US" sz="1200" b="0" i="0" kern="1200" dirty="0" smtClean="0">
                <a:solidFill>
                  <a:schemeClr val="tx1"/>
                </a:solidFill>
                <a:effectLst/>
                <a:latin typeface="+mn-lt"/>
                <a:ea typeface="+mn-ea"/>
                <a:cs typeface="+mn-cs"/>
              </a:rPr>
              <a:t>Last but not least also the </a:t>
            </a:r>
            <a:r>
              <a:rPr lang="en-US" sz="1200" b="1" i="0" kern="1200" dirty="0" smtClean="0">
                <a:solidFill>
                  <a:schemeClr val="tx1"/>
                </a:solidFill>
                <a:effectLst/>
                <a:latin typeface="+mn-lt"/>
                <a:ea typeface="+mn-ea"/>
                <a:cs typeface="+mn-cs"/>
              </a:rPr>
              <a:t>developers</a:t>
            </a:r>
            <a:r>
              <a:rPr lang="en-US" sz="1200" b="0" i="0" kern="1200" dirty="0" smtClean="0">
                <a:solidFill>
                  <a:schemeClr val="tx1"/>
                </a:solidFill>
                <a:effectLst/>
                <a:latin typeface="+mn-lt"/>
                <a:ea typeface="+mn-ea"/>
                <a:cs typeface="+mn-cs"/>
              </a:rPr>
              <a:t> are suffering. No one wants to deliver bad work. Furthermore, no one wants to take over the bad work of others.</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http://blog.crisp.se/2013/07/12/henrikkniberg/the-solution-to-technical-debt</a:t>
            </a:r>
            <a:r>
              <a:rPr lang="es-PE" dirty="0" smtClean="0"/>
              <a:t> </a:t>
            </a:r>
            <a:r>
              <a:rPr lang="en-US" dirty="0" smtClean="0"/>
              <a:t>(QUOTES)</a:t>
            </a:r>
            <a:endParaRPr lang="es-P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sz="1200" kern="1200" dirty="0" err="1" smtClean="0">
                <a:solidFill>
                  <a:schemeClr val="tx1"/>
                </a:solidFill>
                <a:effectLst/>
                <a:latin typeface="+mn-lt"/>
                <a:ea typeface="+mn-ea"/>
                <a:cs typeface="+mn-cs"/>
              </a:rPr>
              <a:t>Quality</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is</a:t>
            </a:r>
            <a:r>
              <a:rPr lang="es-PE" sz="1200" kern="1200" dirty="0" smtClean="0">
                <a:solidFill>
                  <a:schemeClr val="tx1"/>
                </a:solidFill>
                <a:effectLst/>
                <a:latin typeface="+mn-lt"/>
                <a:ea typeface="+mn-ea"/>
                <a:cs typeface="+mn-cs"/>
              </a:rPr>
              <a:t> invisible in </a:t>
            </a:r>
            <a:r>
              <a:rPr lang="es-PE" sz="1200" kern="1200" dirty="0" err="1" smtClean="0">
                <a:solidFill>
                  <a:schemeClr val="tx1"/>
                </a:solidFill>
                <a:effectLst/>
                <a:latin typeface="+mn-lt"/>
                <a:ea typeface="+mn-ea"/>
                <a:cs typeface="+mn-cs"/>
              </a:rPr>
              <a:t>the</a:t>
            </a:r>
            <a:r>
              <a:rPr lang="es-PE" sz="1200" kern="1200" dirty="0" smtClean="0">
                <a:solidFill>
                  <a:schemeClr val="tx1"/>
                </a:solidFill>
                <a:effectLst/>
                <a:latin typeface="+mn-lt"/>
                <a:ea typeface="+mn-ea"/>
                <a:cs typeface="+mn-cs"/>
              </a:rPr>
              <a:t> short </a:t>
            </a:r>
            <a:r>
              <a:rPr lang="es-PE" sz="1200" kern="1200" dirty="0" err="1" smtClean="0">
                <a:solidFill>
                  <a:schemeClr val="tx1"/>
                </a:solidFill>
                <a:effectLst/>
                <a:latin typeface="+mn-lt"/>
                <a:ea typeface="+mn-ea"/>
                <a:cs typeface="+mn-cs"/>
              </a:rPr>
              <a:t>term</a:t>
            </a:r>
            <a:r>
              <a:rPr lang="es-PE" sz="1200" kern="1200" dirty="0" smtClean="0">
                <a:solidFill>
                  <a:schemeClr val="tx1"/>
                </a:solidFill>
                <a:effectLst/>
                <a:latin typeface="+mn-lt"/>
                <a:ea typeface="+mn-ea"/>
                <a:cs typeface="+mn-cs"/>
              </a:rPr>
              <a:t>, and </a:t>
            </a:r>
            <a:r>
              <a:rPr lang="es-PE" sz="1200" kern="1200" dirty="0" err="1" smtClean="0">
                <a:solidFill>
                  <a:schemeClr val="tx1"/>
                </a:solidFill>
                <a:effectLst/>
                <a:latin typeface="+mn-lt"/>
                <a:ea typeface="+mn-ea"/>
                <a:cs typeface="+mn-cs"/>
              </a:rPr>
              <a:t>that</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needs</a:t>
            </a:r>
            <a:r>
              <a:rPr lang="es-PE" sz="1200" kern="1200" dirty="0" smtClean="0">
                <a:solidFill>
                  <a:schemeClr val="tx1"/>
                </a:solidFill>
                <a:effectLst/>
                <a:latin typeface="+mn-lt"/>
                <a:ea typeface="+mn-ea"/>
                <a:cs typeface="+mn-cs"/>
              </a:rPr>
              <a:t> </a:t>
            </a:r>
            <a:r>
              <a:rPr lang="es-PE" sz="1200" kern="1200" dirty="0" err="1" smtClean="0">
                <a:solidFill>
                  <a:schemeClr val="tx1"/>
                </a:solidFill>
                <a:effectLst/>
                <a:latin typeface="+mn-lt"/>
                <a:ea typeface="+mn-ea"/>
                <a:cs typeface="+mn-cs"/>
              </a:rPr>
              <a:t>to</a:t>
            </a:r>
            <a:r>
              <a:rPr lang="es-PE" sz="1200" kern="1200" dirty="0" smtClean="0">
                <a:solidFill>
                  <a:schemeClr val="tx1"/>
                </a:solidFill>
                <a:effectLst/>
                <a:latin typeface="+mn-lt"/>
                <a:ea typeface="+mn-ea"/>
                <a:cs typeface="+mn-cs"/>
              </a:rPr>
              <a:t> be </a:t>
            </a:r>
            <a:r>
              <a:rPr lang="es-PE" sz="1200" kern="1200" dirty="0" err="1" smtClean="0">
                <a:solidFill>
                  <a:schemeClr val="tx1"/>
                </a:solidFill>
                <a:effectLst/>
                <a:latin typeface="+mn-lt"/>
                <a:ea typeface="+mn-ea"/>
                <a:cs typeface="+mn-cs"/>
              </a:rPr>
              <a:t>explained</a:t>
            </a:r>
            <a:r>
              <a:rPr lang="es-PE"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Sometimes it’s worth it, sometimes not. The answer is not obvious, it’s a business decision, so make sure you involve the people who are paying for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Product Owner often doesn’t understand the need and benefits of reducing technical debt and don’t consider or allow technical projects / stories in their backlog and release plan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http://www.codovation.com/2012/06/effective-steps-to-reduce-technical-debt-an-agile-approach/</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first important step in such a process is often to raise the technical awareness of the person who is responsible for the product. This guy should be the person who is talking about technical sustainability and quality on the front lines. Teams are lucky when already working with a product owner or manager who understands the life cycle of software systems – how software evolves – and thereby the impact of technical debt. In this situation it’s all about bringing the topics and to-do’s on the table and helping to prioritize them. For teams without this kind of a product owner this could really be a show stopper. Discussing the responsibility for the overall product including the quality and stability of underlying software systems like a mantra does not help much. The team should remember the product owner that he is part of the team: his pain is the pain of the team and other way round. He is not the customer, payer or employer of the team but more a SME (subject matter expert) and manager / analyst of product requirements from different stakeholders.</a:t>
            </a:r>
          </a:p>
          <a:p>
            <a:r>
              <a:rPr lang="en-US" sz="1200" b="0" i="0" kern="1200" dirty="0" smtClean="0">
                <a:solidFill>
                  <a:schemeClr val="tx1"/>
                </a:solidFill>
                <a:effectLst/>
                <a:latin typeface="+mn-lt"/>
                <a:ea typeface="+mn-ea"/>
                <a:cs typeface="+mn-cs"/>
              </a:rPr>
              <a:t>As a team give your product owner the guarantee that growth of the product will stay the most important part – but not just in a short team (Performance) but also in a long term (Health) manner. Depending on how active the product owner is integrated into the development process it can be helpful to present different options of how to reduce technical debt to him and involve him in discussion to find the best approaches.</a:t>
            </a:r>
          </a:p>
          <a:p>
            <a:r>
              <a:rPr lang="en-US" sz="1200" b="0" i="0" kern="1200" dirty="0" smtClean="0">
                <a:solidFill>
                  <a:schemeClr val="tx1"/>
                </a:solidFill>
                <a:effectLst/>
                <a:latin typeface="+mn-lt"/>
                <a:ea typeface="+mn-ea"/>
                <a:cs typeface="+mn-cs"/>
              </a:rPr>
              <a:t>For most product owners this situation will be quite common since they do the same all the time with their stakeholders: promote and inspire, explain and legitimate about agile, strengthen the WE… This shared challenge could be something like the carrier energy also for the establishment of technical debt reduction.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http://www.psclistens.com/white-papers/cio-tools-technical-debt.aspx</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concept of Technical Debt translates a complex technical cause-effect problem into ordinary business terms that our end-customers can readily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hlinkClick r:id="rId4"/>
            </a:endParaRPr>
          </a:p>
          <a:p>
            <a:r>
              <a:rPr lang="en-US" sz="1200" b="1" i="0" kern="1200" dirty="0" smtClean="0">
                <a:solidFill>
                  <a:schemeClr val="tx1"/>
                </a:solidFill>
                <a:effectLst/>
                <a:latin typeface="+mn-lt"/>
                <a:ea typeface="+mn-ea"/>
                <a:cs typeface="+mn-cs"/>
              </a:rPr>
              <a:t>Improved Project Communication</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Technical Debt is an exceptionally powerful concept that provides a framework for building more equitable relationships between the business and technical project teams. When applied as a communication framework, Technical Debt  </a:t>
            </a:r>
            <a:r>
              <a:rPr lang="en-US" sz="1200" b="0" i="0" kern="1200" dirty="0" err="1" smtClean="0">
                <a:solidFill>
                  <a:schemeClr val="tx1"/>
                </a:solidFill>
                <a:effectLst/>
                <a:latin typeface="+mn-lt"/>
                <a:ea typeface="+mn-ea"/>
                <a:cs typeface="+mn-cs"/>
              </a:rPr>
              <a:t>opthrough</a:t>
            </a:r>
            <a:r>
              <a:rPr lang="en-US" sz="1200" b="0" i="0" kern="1200" dirty="0" smtClean="0">
                <a:solidFill>
                  <a:schemeClr val="tx1"/>
                </a:solidFill>
                <a:effectLst/>
                <a:latin typeface="+mn-lt"/>
                <a:ea typeface="+mn-ea"/>
                <a:cs typeface="+mn-cs"/>
              </a:rPr>
              <a:t> the use of up-front contracts.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s-PE" sz="1200" b="1" i="0" kern="1200" dirty="0" err="1" smtClean="0">
                <a:solidFill>
                  <a:schemeClr val="tx1"/>
                </a:solidFill>
                <a:effectLst/>
                <a:latin typeface="+mn-lt"/>
                <a:ea typeface="+mn-ea"/>
                <a:cs typeface="+mn-cs"/>
              </a:rPr>
              <a:t>Better</a:t>
            </a:r>
            <a:r>
              <a:rPr lang="es-PE" sz="1200" b="1" i="0" kern="1200" dirty="0" smtClean="0">
                <a:solidFill>
                  <a:schemeClr val="tx1"/>
                </a:solidFill>
                <a:effectLst/>
                <a:latin typeface="+mn-lt"/>
                <a:ea typeface="+mn-ea"/>
                <a:cs typeface="+mn-cs"/>
              </a:rPr>
              <a:t> </a:t>
            </a:r>
            <a:r>
              <a:rPr lang="es-PE" sz="1200" b="1" i="0" kern="1200" dirty="0" err="1" smtClean="0">
                <a:solidFill>
                  <a:schemeClr val="tx1"/>
                </a:solidFill>
                <a:effectLst/>
                <a:latin typeface="+mn-lt"/>
                <a:ea typeface="+mn-ea"/>
                <a:cs typeface="+mn-cs"/>
              </a:rPr>
              <a:t>Relationships</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end, the Technical Debt framework creates a good business discussion in terminology that is appealing to executives. Everyone understands that debt can not be ignored indefinitely.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Another great benefit of this communication framework is that it helps us avoid having to sell or justify the zero value-add technical projects (re-factoring, re-architecting, etc.) we have all had to do at one time or another.</a:t>
            </a:r>
          </a:p>
          <a:p>
            <a:endParaRPr lang="en-US" sz="1200" b="0" i="0" kern="1200" dirty="0" smtClean="0">
              <a:solidFill>
                <a:schemeClr val="tx1"/>
              </a:solidFill>
              <a:effectLst/>
              <a:latin typeface="+mn-lt"/>
              <a:ea typeface="+mn-ea"/>
              <a:cs typeface="+mn-cs"/>
              <a:hlinkClick r:id="rId4"/>
            </a:endParaRPr>
          </a:p>
          <a:p>
            <a:endParaRPr lang="en-US"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4"/>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http://www.sqale.org/blog/why-managers-like-the-technical-debt-concept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a very simple concept. It is easy to understand and facilitates communication.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5"/>
              </a:rPr>
              <a:t>http://www.ontechnicaldebt.com/blog/steve-mcconnell-on-categorizing-managing-technical-debt/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 have been working with this concept for the last 20 years now. But it has been a lot more active over the past 5 years. Today as I understand it, the concept is 1/3 helpful for technical decision making and 2/3 helpful as a communication tool between technical staff and business staff. I would encourage people to try it, we have had good results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Cambiar</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Título</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Evaluar</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Desiciónes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Monetariamente</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use technical debt strategically and advantageously, we must properly understand how it affects the economics of our decisions. Sadly, most organizations don’t under-stand the implications of technical debt well enough to correctly quantify the economics of taking it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Most organizations substantially underestimate the true cost of assuming technical debt and aren’t nearly as diligent as they think they will be at repaying it. </a:t>
            </a:r>
          </a:p>
          <a:p>
            <a:pPr marL="0" marR="0" indent="0" algn="l" defTabSz="914400" rtl="0" eaLnBrk="1" fontAlgn="auto" latinLnBrk="0" hangingPunct="1">
              <a:lnSpc>
                <a:spcPct val="100000"/>
              </a:lnSpc>
              <a:spcBef>
                <a:spcPts val="0"/>
              </a:spcBef>
              <a:spcAft>
                <a:spcPts val="0"/>
              </a:spcAft>
              <a:buClrTx/>
              <a:buSzTx/>
              <a:buFontTx/>
              <a:buNone/>
              <a:tabLst/>
              <a:defRPr/>
            </a:pPr>
            <a:r>
              <a:rPr lang="es-PE" sz="1200" b="0" i="0" kern="1200" noProof="0" dirty="0" smtClean="0">
                <a:solidFill>
                  <a:schemeClr val="tx1"/>
                </a:solidFill>
                <a:effectLst/>
                <a:latin typeface="+mn-lt"/>
                <a:ea typeface="+mn-ea"/>
                <a:cs typeface="+mn-cs"/>
              </a:rPr>
              <a:t>Lo subestiman</a:t>
            </a:r>
            <a:r>
              <a:rPr lang="es-PE" sz="1200" b="0" i="0" kern="1200" baseline="0" noProof="0" dirty="0" smtClean="0">
                <a:solidFill>
                  <a:schemeClr val="tx1"/>
                </a:solidFill>
                <a:effectLst/>
                <a:latin typeface="+mn-lt"/>
                <a:ea typeface="+mn-ea"/>
                <a:cs typeface="+mn-cs"/>
              </a:rPr>
              <a:t> hasta que sea muy tarde.</a:t>
            </a:r>
            <a:endParaRPr lang="es-PE" sz="1200" b="0" i="0" kern="1200" noProof="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154</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each organization needs to find a way to communicate the magnitude of a product’s technical debt in a way that the business people can understand. Otherwise, the business doesn’t have the proper </a:t>
            </a:r>
            <a:r>
              <a:rPr lang="en-US" sz="1200" b="0" i="0" kern="1200" dirty="0" err="1" smtClean="0">
                <a:solidFill>
                  <a:schemeClr val="tx1"/>
                </a:solidFill>
                <a:effectLst/>
                <a:latin typeface="+mn-lt"/>
                <a:ea typeface="+mn-ea"/>
                <a:cs typeface="+mn-cs"/>
              </a:rPr>
              <a:t>vis-ibility</a:t>
            </a:r>
            <a:r>
              <a:rPr lang="en-US" sz="1200" b="0" i="0" kern="1200" dirty="0" smtClean="0">
                <a:solidFill>
                  <a:schemeClr val="tx1"/>
                </a:solidFill>
                <a:effectLst/>
                <a:latin typeface="+mn-lt"/>
                <a:ea typeface="+mn-ea"/>
                <a:cs typeface="+mn-cs"/>
              </a:rPr>
              <a:t> into the true condition of the product to make informed economic decisions.</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Doble</a:t>
            </a:r>
            <a:r>
              <a:rPr lang="en-US" sz="1200" b="0" i="0" kern="1200" baseline="0" dirty="0" smtClean="0">
                <a:solidFill>
                  <a:schemeClr val="tx1"/>
                </a:solidFill>
                <a:effectLst/>
                <a:latin typeface="+mn-lt"/>
                <a:ea typeface="+mn-ea"/>
                <a:cs typeface="+mn-cs"/>
              </a:rPr>
              <a:t> click de TD </a:t>
            </a:r>
            <a:r>
              <a:rPr lang="en-US" sz="1200" b="0" i="0" kern="1200" baseline="0" dirty="0" err="1" smtClean="0">
                <a:solidFill>
                  <a:schemeClr val="tx1"/>
                </a:solidFill>
                <a:effectLst/>
                <a:latin typeface="+mn-lt"/>
                <a:ea typeface="+mn-ea"/>
                <a:cs typeface="+mn-cs"/>
              </a:rPr>
              <a:t>buena</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consider two possible alternatives. First, delay the delivery date of the prod-</a:t>
            </a:r>
            <a:r>
              <a:rPr lang="en-US" sz="1200" b="0" i="0" kern="1200" dirty="0" err="1" smtClean="0">
                <a:solidFill>
                  <a:schemeClr val="tx1"/>
                </a:solidFill>
                <a:effectLst/>
                <a:latin typeface="+mn-lt"/>
                <a:ea typeface="+mn-ea"/>
                <a:cs typeface="+mn-cs"/>
              </a:rPr>
              <a:t>uct</a:t>
            </a:r>
            <a:r>
              <a:rPr lang="en-US" sz="1200" b="0" i="0" kern="1200" dirty="0" smtClean="0">
                <a:solidFill>
                  <a:schemeClr val="tx1"/>
                </a:solidFill>
                <a:effectLst/>
                <a:latin typeface="+mn-lt"/>
                <a:ea typeface="+mn-ea"/>
                <a:cs typeface="+mn-cs"/>
              </a:rPr>
              <a:t> by three months so that we can reasonably and professionally complete the work on the must-have feature set with minimum technical debt at 13 months. The total development cost would then be $1.3M. In discussions with sales and marketing, we also project that a three-month cost of delay equates to $450K in lost sales. Second, accelerate development by taking shortcuts in order to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meet the original target delivery date at ten months. To correctly quantify the economics of this option, we need to know the cost of taking on the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is where things get difficult. Imagine that we ask the development team, “So, if you have to make some design and implementation compromises today to get the must-have features done by the original desired date, how much additional money will it take to repay the debt after we do the first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Let’s say the team discusses the question and believes it will need four months to get the system cleaned up. This means the team will need one additional month over and above the three months it “saved” by originally cutting corners. The net result is that the team will spend an incremental $100K on development ($1.4M on develop-</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instead of the $1.3M in the first option). That’s $100K the organization would not have to spend if we took the time to do the work the right way and did not put the technical debt into the product in the first place.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 </a:t>
            </a:r>
            <a:r>
              <a:rPr lang="en-US" sz="1200" b="1" i="0" kern="1200" baseline="0" dirty="0" err="1" smtClean="0">
                <a:solidFill>
                  <a:schemeClr val="tx1"/>
                </a:solidFill>
                <a:effectLst/>
                <a:latin typeface="+mn-lt"/>
                <a:ea typeface="+mn-ea"/>
                <a:cs typeface="+mn-cs"/>
              </a:rPr>
              <a:t>Pag</a:t>
            </a:r>
            <a:r>
              <a:rPr lang="en-US" sz="1200" b="1" i="0" kern="1200" baseline="0" dirty="0" smtClean="0">
                <a:solidFill>
                  <a:schemeClr val="tx1"/>
                </a:solidFill>
                <a:effectLst/>
                <a:latin typeface="+mn-lt"/>
                <a:ea typeface="+mn-ea"/>
                <a:cs typeface="+mn-cs"/>
              </a:rPr>
              <a:t> 150 -152</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On the surface, the correct economic decision seems clear. Should we take on a technical debt of $100K to generate incremental revenue of $450K? Sure, who wouldn’t do that? And that might be the correct answer if we believe that we have considered all (or even most) of the important cost factors associated with the </a:t>
            </a:r>
            <a:r>
              <a:rPr lang="en-US" sz="1200" b="0" i="0" kern="1200" dirty="0" err="1" smtClean="0">
                <a:solidFill>
                  <a:schemeClr val="tx1"/>
                </a:solidFill>
                <a:effectLst/>
                <a:latin typeface="+mn-lt"/>
                <a:ea typeface="+mn-ea"/>
                <a:cs typeface="+mn-cs"/>
              </a:rPr>
              <a:t>techni-cal</a:t>
            </a:r>
            <a:r>
              <a:rPr lang="en-US" sz="1200" b="0" i="0" kern="1200" dirty="0" smtClean="0">
                <a:solidFill>
                  <a:schemeClr val="tx1"/>
                </a:solidFill>
                <a:effectLst/>
                <a:latin typeface="+mn-lt"/>
                <a:ea typeface="+mn-ea"/>
                <a:cs typeface="+mn-cs"/>
              </a:rPr>
              <a:t>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u="none" kern="1200" dirty="0" smtClean="0">
                <a:solidFill>
                  <a:schemeClr val="tx1"/>
                </a:solidFill>
                <a:effectLst/>
                <a:latin typeface="+mn-lt"/>
                <a:ea typeface="+mn-ea"/>
                <a:cs typeface="+mn-cs"/>
              </a:rPr>
              <a:t>[Table]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Clearly, technical debt has tentacles that reach out and affect many different aspects of the overall economic calculation. Failing to consider at least the most important of these factors will ensure that we won’t correctly quantify the economics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assuming technical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Of course, if the economics in favor of taking on the debt are overwhelming and compelling—for example, we will go out of business if we don’t take on that debt and get the product into the marketplace with all of the must-have features, or we will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miss being first to market and lose the lion’s share of the marketplace revenue—we don’t need to spend time considering less important factors because we already know it’s economically sensible to take on the debt.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More often, however, the decision isn’t so clear-cut. The choice of whether or not to assume the debt usually requires detailed analysis to discern which is the better option. When deciding, err on the side of not taking on the debt. In my experience, most organizations substantially underestimate the true cost of assuming technical debt and aren’t nearly as diligent as they think they will be at repaying it.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bien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métricas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visibilidad</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otras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TODO: </a:t>
            </a:r>
            <a:r>
              <a:rPr lang="en-US" sz="1200" b="1" i="0" kern="120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voy</a:t>
            </a:r>
            <a:r>
              <a:rPr lang="en-US" sz="1200" b="1" i="0" kern="1200" baseline="0" dirty="0" smtClean="0">
                <a:solidFill>
                  <a:schemeClr val="tx1"/>
                </a:solidFill>
                <a:effectLst/>
                <a:latin typeface="+mn-lt"/>
                <a:ea typeface="+mn-ea"/>
                <a:cs typeface="+mn-cs"/>
              </a:rPr>
              <a:t> a </a:t>
            </a:r>
            <a:r>
              <a:rPr lang="en-US" sz="1200" b="1" i="0" kern="1200" baseline="0" dirty="0" err="1" smtClean="0">
                <a:solidFill>
                  <a:schemeClr val="tx1"/>
                </a:solidFill>
                <a:effectLst/>
                <a:latin typeface="+mn-lt"/>
                <a:ea typeface="+mn-ea"/>
                <a:cs typeface="+mn-cs"/>
              </a:rPr>
              <a:t>hablar</a:t>
            </a:r>
            <a:r>
              <a:rPr lang="en-US" sz="1200" b="1" i="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Automatically measuring Technical Debt is partially possible. Correctly configured, tools like Sonar, </a:t>
            </a:r>
            <a:r>
              <a:rPr lang="en-US" sz="1200" b="0" i="0" kern="1200" dirty="0" err="1" smtClean="0">
                <a:solidFill>
                  <a:schemeClr val="tx1"/>
                </a:solidFill>
                <a:effectLst/>
                <a:latin typeface="+mn-lt"/>
                <a:ea typeface="+mn-ea"/>
                <a:cs typeface="+mn-cs"/>
              </a:rPr>
              <a:t>SonarJ</a:t>
            </a:r>
            <a:r>
              <a:rPr lang="en-US" sz="1200" b="0" i="0" kern="1200" dirty="0" smtClean="0">
                <a:solidFill>
                  <a:schemeClr val="tx1"/>
                </a:solidFill>
                <a:effectLst/>
                <a:latin typeface="+mn-lt"/>
                <a:ea typeface="+mn-ea"/>
                <a:cs typeface="+mn-cs"/>
              </a:rPr>
              <a:t> or Structure101 find important violations of best coding practices.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These problems point to key challenges in the architecture. (Design</a:t>
            </a:r>
            <a:r>
              <a:rPr lang="en-US" sz="1200" b="0" i="0" kern="1200" baseline="0" dirty="0" smtClean="0">
                <a:solidFill>
                  <a:schemeClr val="tx1"/>
                </a:solidFill>
                <a:effectLst/>
                <a:latin typeface="+mn-lt"/>
                <a:ea typeface="+mn-ea"/>
                <a:cs typeface="+mn-cs"/>
              </a:rPr>
              <a:t> and Code)</a:t>
            </a: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TECHNICAL DEBT CANNOT BE MEASURE DIRECTLY IN CODE</a:t>
            </a:r>
            <a:endParaRPr lang="es-PE" b="1"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http://www.infoq.com/articles/managing-technical-debt</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But there are also a lot of cases in which systems have Technical Debt, but it cannot be measured directly in the code, e.g. clumsy solutions, wrong choice of technology, a well-executed, but wrong design for a solution or simply evil hacks that cannot be detected easily by tools. In these cases Technical Debt must be measured differently: the bugs per release rise rapidly, the velocity decreases permanently or the team is under extreme stress at the end of a release.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WHAT IS VELOCITY</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http://braintrustgroup.com/2012/how-technical-debt-affects-your-velocity/</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Velocity is a measure of how fast a Scrum team delivers business value. </a:t>
            </a:r>
          </a:p>
          <a:p>
            <a:pPr fontAlgn="base"/>
            <a:r>
              <a:rPr lang="en-US" sz="1200" b="0" i="0" kern="1200" dirty="0" smtClean="0">
                <a:solidFill>
                  <a:schemeClr val="tx1"/>
                </a:solidFill>
                <a:effectLst/>
                <a:latin typeface="+mn-lt"/>
                <a:ea typeface="+mn-ea"/>
                <a:cs typeface="+mn-cs"/>
              </a:rPr>
              <a:t>I like to think of technical debt as a weight that has to be dragged around by the team. Until the weight is cut free, the overall efficiency of the team is going to be affected. Dealing with technical debt issues may cause your team to overestimate their backlog items. Thus, fewer backlog items can be completed during a Sprint because the estimates begin to add up quickly.</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Not surprisingly, there is also an reverse relationship between velocity and technical debt.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29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endParaRPr lang="es-PE" dirty="0" smtClean="0"/>
          </a:p>
          <a:p>
            <a:r>
              <a:rPr lang="es-PE" sz="1200" dirty="0" smtClean="0">
                <a:solidFill>
                  <a:schemeClr val="accent2"/>
                </a:solidFill>
              </a:rPr>
              <a:t>El </a:t>
            </a:r>
            <a:r>
              <a:rPr lang="es-PE" sz="1200" dirty="0" err="1" smtClean="0">
                <a:solidFill>
                  <a:schemeClr val="accent2"/>
                </a:solidFill>
              </a:rPr>
              <a:t>Release</a:t>
            </a:r>
            <a:r>
              <a:rPr lang="es-PE" sz="1200" dirty="0" smtClean="0">
                <a:solidFill>
                  <a:schemeClr val="accent2"/>
                </a:solidFill>
              </a:rPr>
              <a:t> </a:t>
            </a:r>
            <a:r>
              <a:rPr lang="es-PE" sz="1200" dirty="0" err="1" smtClean="0">
                <a:solidFill>
                  <a:schemeClr val="accent2"/>
                </a:solidFill>
              </a:rPr>
              <a:t>Candidate</a:t>
            </a:r>
            <a:r>
              <a:rPr lang="es-PE" sz="1200" dirty="0" smtClean="0">
                <a:solidFill>
                  <a:schemeClr val="accent2"/>
                </a:solidFill>
              </a:rPr>
              <a:t> será creado cuando no existan </a:t>
            </a:r>
            <a:r>
              <a:rPr lang="es-PE" sz="1200" dirty="0" err="1" smtClean="0">
                <a:solidFill>
                  <a:schemeClr val="accent2"/>
                </a:solidFill>
              </a:rPr>
              <a:t>issues</a:t>
            </a:r>
            <a:r>
              <a:rPr lang="es-PE" sz="1200" dirty="0" smtClean="0">
                <a:solidFill>
                  <a:schemeClr val="accent2"/>
                </a:solidFill>
              </a:rPr>
              <a:t> abiertos, basado en esta información </a:t>
            </a:r>
            <a:r>
              <a:rPr lang="es-PE" sz="1200" dirty="0" smtClean="0">
                <a:solidFill>
                  <a:schemeClr val="accent2"/>
                </a:solidFill>
                <a:latin typeface="Arial" panose="020B0604020202020204" pitchFamily="34" charset="0"/>
                <a:cs typeface="Arial" panose="020B0604020202020204" pitchFamily="34" charset="0"/>
              </a:rPr>
              <a:t>¿</a:t>
            </a:r>
            <a:r>
              <a:rPr lang="es-PE" sz="1200" dirty="0" smtClean="0">
                <a:solidFill>
                  <a:schemeClr val="accent2"/>
                </a:solidFill>
              </a:rPr>
              <a:t>Cuándo sería esto?</a:t>
            </a:r>
            <a:endParaRPr lang="es-PE" sz="900" dirty="0" smtClean="0">
              <a:solidFill>
                <a:schemeClr val="accent2"/>
              </a:solidFill>
            </a:endParaRPr>
          </a:p>
          <a:p>
            <a:r>
              <a:rPr lang="es-PE" sz="900" dirty="0" smtClean="0">
                <a:solidFill>
                  <a:schemeClr val="accent2"/>
                </a:solidFill>
              </a:rPr>
              <a:t/>
            </a:r>
            <a:br>
              <a:rPr lang="es-PE" sz="900" dirty="0" smtClean="0">
                <a:solidFill>
                  <a:schemeClr val="accent2"/>
                </a:solidFill>
              </a:rPr>
            </a:br>
            <a:r>
              <a:rPr lang="es-PE" sz="1200" dirty="0" smtClean="0">
                <a:solidFill>
                  <a:schemeClr val="accent2"/>
                </a:solidFill>
              </a:rPr>
              <a:t>A) 2013/02/05          B)En los siguientes 3 meses          C) Nunca</a:t>
            </a:r>
          </a:p>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Technical people often have tacit knowledge of where at least the most egregious technical debt is located in the product. However, that understanding may not be visible in a way that it can be analyzed, discussed, and acted upon. Two</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ways of making technical debt visible at the technical level.</a:t>
            </a:r>
          </a:p>
          <a:p>
            <a:pPr algn="l"/>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Items in Product Backlog)</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Doing so will give important technical debt visibility on a par with that of new features in the product back-log. Teams typically use this approach when the cost of servicing the technical debt is quite high and the product owner needs to be involved in deciding how that work should be ordered relative to value-added new features in the product backlog.</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a:t>
            </a:r>
            <a:r>
              <a:rPr lang="en-US" sz="1200" b="1" i="0" kern="1200" baseline="0" dirty="0" smtClean="0">
                <a:solidFill>
                  <a:schemeClr val="tx1"/>
                </a:solidFill>
                <a:effectLst/>
                <a:latin typeface="+mn-lt"/>
                <a:ea typeface="+mn-ea"/>
                <a:cs typeface="+mn-cs"/>
              </a:rPr>
              <a:t> Essential Scrum (Software Debt Backlog)</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Create a special technical debt backlog that makes individual technical debt items visible. Whenever new technical debt is discovered or introduced into the product, a development team member can create a new technical debt item and add it to the technical debt backlog. By making the technical debt items visible, the development team can not only see its technical debt position but also can proactively determine when it wants to service each piece of technical debt.</a:t>
            </a:r>
          </a:p>
          <a:p>
            <a:pPr algn="l"/>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http://agile.dzone.com/articles/treat-technical-stories-user</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Ron proposes that rather than using technical stories to improve testing practices or the existing software design, “testing and design improvement are inherently part of the work of doing stories” and therefore the proper solution is to “make the code a bit better every time we pass through it“. I agree 100% with this – from experience, the only effective way to improve codebase quality is a bit at a time, and to fix Broken Windows</a:t>
            </a:r>
          </a:p>
          <a:p>
            <a:pPr fontAlgn="base"/>
            <a:endParaRPr lang="en-US" sz="1200" b="0" i="0" u="none" strike="noStrike"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what is a technical story?</a:t>
            </a:r>
            <a:endParaRPr lang="en-US" sz="1200" b="0" i="0" kern="1200" dirty="0" smtClean="0">
              <a:solidFill>
                <a:schemeClr val="tx1"/>
              </a:solidFill>
              <a:effectLst/>
              <a:latin typeface="+mn-lt"/>
              <a:ea typeface="+mn-ea"/>
              <a:cs typeface="+mn-cs"/>
            </a:endParaRPr>
          </a:p>
          <a:p>
            <a:pPr fontAlgn="base"/>
            <a:r>
              <a:rPr lang="en-US" sz="1200" kern="1200" dirty="0" smtClean="0">
                <a:solidFill>
                  <a:schemeClr val="tx1"/>
                </a:solidFill>
                <a:effectLst/>
                <a:latin typeface="+mn-lt"/>
                <a:ea typeface="+mn-ea"/>
                <a:cs typeface="+mn-cs"/>
              </a:rPr>
              <a:t>A technical story is an item of work in the Software Debt Backlog that pays off a chunk of debt that is understandable and valuable to the Product Owner</a:t>
            </a:r>
          </a:p>
          <a:p>
            <a:pPr fontAlgn="base"/>
            <a:endParaRPr lang="en-US" sz="120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The above definition means that the vast majority of problematic technical stories should be correctly classified as </a:t>
            </a:r>
            <a:r>
              <a:rPr lang="en-US" sz="1200" b="0" i="1" kern="1200" dirty="0" smtClean="0">
                <a:solidFill>
                  <a:schemeClr val="tx1"/>
                </a:solidFill>
                <a:effectLst/>
                <a:latin typeface="+mn-lt"/>
                <a:ea typeface="+mn-ea"/>
                <a:cs typeface="+mn-cs"/>
              </a:rPr>
              <a:t>technical tasks</a:t>
            </a:r>
            <a:r>
              <a:rPr lang="en-US" sz="1200" b="0" i="0" kern="1200" dirty="0" smtClean="0">
                <a:solidFill>
                  <a:schemeClr val="tx1"/>
                </a:solidFill>
                <a:effectLst/>
                <a:latin typeface="+mn-lt"/>
                <a:ea typeface="+mn-ea"/>
                <a:cs typeface="+mn-cs"/>
              </a:rPr>
              <a:t> – work to fix Broken Windows that can and should be accomplished within the context of a user story, as mandated by Ron. A technical story should only be applicable in the </a:t>
            </a:r>
            <a:r>
              <a:rPr lang="en-US" sz="1200" b="0" i="1" kern="1200" dirty="0" smtClean="0">
                <a:solidFill>
                  <a:schemeClr val="tx1"/>
                </a:solidFill>
                <a:effectLst/>
                <a:latin typeface="+mn-lt"/>
                <a:ea typeface="+mn-ea"/>
                <a:cs typeface="+mn-cs"/>
              </a:rPr>
              <a:t>exceptional circumstance</a:t>
            </a:r>
            <a:r>
              <a:rPr lang="en-US" sz="1200" b="0" i="0" kern="1200" dirty="0" smtClean="0">
                <a:solidFill>
                  <a:schemeClr val="tx1"/>
                </a:solidFill>
                <a:effectLst/>
                <a:latin typeface="+mn-lt"/>
                <a:ea typeface="+mn-ea"/>
                <a:cs typeface="+mn-cs"/>
              </a:rPr>
              <a:t> of a well-defined set of technical tasks being identified that will pay off a noticeable piece of Software Debt, in turn providing some business value.</a:t>
            </a:r>
          </a:p>
          <a:p>
            <a:pPr algn="l"/>
            <a:endParaRPr lang="en-US" sz="1200" b="0" i="0" kern="1200" dirty="0" smtClean="0">
              <a:solidFill>
                <a:schemeClr val="tx1"/>
              </a:solidFill>
              <a:effectLst/>
              <a:latin typeface="+mn-lt"/>
              <a:ea typeface="+mn-ea"/>
              <a:cs typeface="+mn-cs"/>
            </a:endParaRPr>
          </a:p>
          <a:p>
            <a:pPr algn="l"/>
            <a:r>
              <a:rPr lang="es-PE" dirty="0" smtClean="0">
                <a:hlinkClick r:id="rId4"/>
              </a:rPr>
              <a:t>http://www.infoq.com/news/2013/03/user-stories-technical-debt</a:t>
            </a:r>
            <a:endParaRPr lang="es-PE" dirty="0" smtClean="0"/>
          </a:p>
          <a:p>
            <a:pPr algn="l"/>
            <a:r>
              <a:rPr lang="es-PE" dirty="0" smtClean="0">
                <a:hlinkClick r:id="rId5"/>
              </a:rPr>
              <a:t>http://www.jrothman.com/blog/mpd/2009/10/expressing-technical-debt-as-user-stories-helps-with-roi.html</a:t>
            </a:r>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http://www.gogamestorm.com/wp-content/uploads/2011/03/speedboat.jpg</a:t>
            </a:r>
            <a:endParaRPr lang="es-PE" dirty="0" smtClean="0">
              <a:hlinkClick r:id="rId4"/>
            </a:endParaRPr>
          </a:p>
          <a:p>
            <a:pPr algn="l"/>
            <a:r>
              <a:rPr lang="es-PE" dirty="0" smtClean="0">
                <a:hlinkClick r:id="rId4"/>
              </a:rPr>
              <a:t>http://innovationgames.com/2010/04/using-innovation-games%C2%AE-to-identify-and-prioritize-technical-debt/</a:t>
            </a:r>
            <a:endParaRPr lang="es-PE" dirty="0" smtClean="0"/>
          </a:p>
          <a:p>
            <a:pPr algn="l"/>
            <a:endParaRPr lang="es-PE" dirty="0" smtClean="0">
              <a:hlinkClick r:id="rId3"/>
            </a:endParaRPr>
          </a:p>
          <a:p>
            <a:pPr fontAlgn="base"/>
            <a:r>
              <a:rPr lang="en-US" sz="1200" b="1"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Collaboratize</a:t>
            </a:r>
            <a:r>
              <a:rPr lang="en-US" sz="1200" b="0" i="0" kern="1200" dirty="0" smtClean="0">
                <a:solidFill>
                  <a:schemeClr val="tx1"/>
                </a:solidFill>
                <a:effectLst/>
                <a:latin typeface="+mn-lt"/>
                <a:ea typeface="+mn-ea"/>
                <a:cs typeface="+mn-cs"/>
              </a:rPr>
              <a:t>  process to identify the “anchors” that are holding the team back; In the case of the </a:t>
            </a:r>
            <a:r>
              <a:rPr lang="en-US" sz="1200" b="0" i="1" kern="1200" dirty="0" smtClean="0">
                <a:solidFill>
                  <a:schemeClr val="tx1"/>
                </a:solidFill>
                <a:effectLst/>
                <a:latin typeface="+mn-lt"/>
                <a:ea typeface="+mn-ea"/>
                <a:cs typeface="+mn-cs"/>
              </a:rPr>
              <a:t>Speed Boat </a:t>
            </a:r>
            <a:r>
              <a:rPr lang="en-US" sz="1200" b="0" i="0" kern="1200" dirty="0" smtClean="0">
                <a:solidFill>
                  <a:schemeClr val="tx1"/>
                </a:solidFill>
                <a:effectLst/>
                <a:latin typeface="+mn-lt"/>
                <a:ea typeface="+mn-ea"/>
                <a:cs typeface="+mn-cs"/>
              </a:rPr>
              <a:t>game, the “boat” is a metaphor for the system under development. I’ve previously discussed using </a:t>
            </a:r>
            <a:r>
              <a:rPr lang="en-US" sz="1200" b="0" i="1" kern="1200" dirty="0" smtClean="0">
                <a:solidFill>
                  <a:schemeClr val="tx1"/>
                </a:solidFill>
                <a:effectLst/>
                <a:latin typeface="+mn-lt"/>
                <a:ea typeface="+mn-ea"/>
                <a:cs typeface="+mn-cs"/>
              </a:rPr>
              <a:t>Speed Boat</a:t>
            </a:r>
            <a:r>
              <a:rPr lang="en-US" sz="1200" b="0" i="0" kern="1200" dirty="0" smtClean="0">
                <a:solidFill>
                  <a:schemeClr val="tx1"/>
                </a:solidFill>
                <a:effectLst/>
                <a:latin typeface="+mn-lt"/>
                <a:ea typeface="+mn-ea"/>
                <a:cs typeface="+mn-cs"/>
              </a:rPr>
              <a:t> for process improvement in </a:t>
            </a:r>
            <a:r>
              <a:rPr lang="en-US" sz="1200" b="0" i="0" kern="1200" dirty="0" err="1" smtClean="0">
                <a:solidFill>
                  <a:schemeClr val="tx1"/>
                </a:solidFill>
                <a:effectLst/>
                <a:latin typeface="+mn-lt"/>
                <a:ea typeface="+mn-ea"/>
                <a:cs typeface="+mn-cs"/>
              </a:rPr>
              <a:t>this</a:t>
            </a:r>
            <a:r>
              <a:rPr lang="en-US" sz="1200" b="0" i="0" u="none" strike="noStrike" kern="1200" dirty="0" err="1" smtClean="0">
                <a:solidFill>
                  <a:schemeClr val="tx1"/>
                </a:solidFill>
                <a:effectLst/>
                <a:latin typeface="+mn-lt"/>
                <a:ea typeface="+mn-ea"/>
                <a:cs typeface="+mn-cs"/>
                <a:hlinkClick r:id="rId5"/>
              </a:rPr>
              <a:t>post</a:t>
            </a:r>
            <a:r>
              <a:rPr lang="en-US" sz="1200" b="0" i="0" kern="1200" dirty="0" smtClean="0">
                <a:solidFill>
                  <a:schemeClr val="tx1"/>
                </a:solidFill>
                <a:effectLst/>
                <a:latin typeface="+mn-lt"/>
                <a:ea typeface="+mn-ea"/>
                <a:cs typeface="+mn-cs"/>
              </a:rPr>
              <a:t>. In this case, you’re adapting the game so that the anchors are technical debt anchors. Note that these anchors are not just “code” anchors. They can cover your data model, your user interface, your build process, your test automation processes, and even “anchors” related to source code management.</a:t>
            </a:r>
          </a:p>
          <a:p>
            <a:pPr algn="l"/>
            <a:endParaRPr lang="en-US" sz="1200" b="0" i="0" kern="1200" dirty="0" smtClean="0">
              <a:solidFill>
                <a:schemeClr val="tx1"/>
              </a:solidFill>
              <a:effectLst/>
              <a:latin typeface="+mn-lt"/>
              <a:ea typeface="+mn-ea"/>
              <a:cs typeface="+mn-cs"/>
            </a:endParaRPr>
          </a:p>
          <a:p>
            <a:pPr algn="l"/>
            <a:r>
              <a:rPr lang="es-PE" dirty="0" smtClean="0">
                <a:hlinkClick r:id="rId5"/>
              </a:rPr>
              <a:t>http://innovationgames.com/2010/01/using-speed-boat-for-process-improvement/</a:t>
            </a:r>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Traditional approaches </a:t>
            </a:r>
            <a:r>
              <a:rPr lang="en-US" sz="1200" b="0" i="0" kern="1200" dirty="0" smtClean="0">
                <a:solidFill>
                  <a:schemeClr val="tx1"/>
                </a:solidFill>
                <a:effectLst/>
                <a:latin typeface="+mn-lt"/>
                <a:ea typeface="+mn-ea"/>
                <a:cs typeface="+mn-cs"/>
              </a:rPr>
              <a:t>to process improvement typically start with some picture or description of the existing process and use this as the foundation of discussion for process improvements. While this </a:t>
            </a:r>
            <a:r>
              <a:rPr lang="en-US" sz="1200" b="0" i="1" kern="1200" dirty="0" smtClean="0">
                <a:solidFill>
                  <a:schemeClr val="tx1"/>
                </a:solidFill>
                <a:effectLst/>
                <a:latin typeface="+mn-lt"/>
                <a:ea typeface="+mn-ea"/>
                <a:cs typeface="+mn-cs"/>
              </a:rPr>
              <a:t>can </a:t>
            </a:r>
            <a:r>
              <a:rPr lang="en-US" sz="1200" b="0" i="0" kern="1200" dirty="0" smtClean="0">
                <a:solidFill>
                  <a:schemeClr val="tx1"/>
                </a:solidFill>
                <a:effectLst/>
                <a:latin typeface="+mn-lt"/>
                <a:ea typeface="+mn-ea"/>
                <a:cs typeface="+mn-cs"/>
              </a:rPr>
              <a:t>be effective as a way of considering process improvement, it has a very severe flaw: it forces the team to frame their issues and their perceptions of their problems to the </a:t>
            </a:r>
            <a:r>
              <a:rPr lang="en-US" sz="1200" b="0" i="0" kern="1200" dirty="0" err="1" smtClean="0">
                <a:solidFill>
                  <a:schemeClr val="tx1"/>
                </a:solidFill>
                <a:effectLst/>
                <a:latin typeface="+mn-lt"/>
                <a:ea typeface="+mn-ea"/>
                <a:cs typeface="+mn-cs"/>
              </a:rPr>
              <a:t>process.That’s</a:t>
            </a:r>
            <a:r>
              <a:rPr lang="en-US" sz="1200" b="0" i="0" kern="1200" dirty="0" smtClean="0">
                <a:solidFill>
                  <a:schemeClr val="tx1"/>
                </a:solidFill>
                <a:effectLst/>
                <a:latin typeface="+mn-lt"/>
                <a:ea typeface="+mn-ea"/>
                <a:cs typeface="+mn-cs"/>
              </a:rPr>
              <a:t> a real problem, as processes do not stand alone: they are supported by a larger structural context, which includes everything from the physical environment to the appropriateness of the results produced by the process. More importantly, I used the plural quite intentionally in the last sentence: there are always multiple processes that exist in a company, and these processes can interact in surprising ways. Prematurely framing the issues in terms of a single process inhibits the team from exploring critical interactions with other processes.</a:t>
            </a:r>
          </a:p>
          <a:p>
            <a:pPr algn="l"/>
            <a:endParaRPr lang="en-US" sz="1200" b="0" i="0" kern="1200" dirty="0" smtClean="0">
              <a:solidFill>
                <a:schemeClr val="tx1"/>
              </a:solidFill>
              <a:effectLst/>
              <a:latin typeface="+mn-lt"/>
              <a:ea typeface="+mn-ea"/>
              <a:cs typeface="+mn-cs"/>
            </a:endParaRPr>
          </a:p>
          <a:p>
            <a:pPr algn="l"/>
            <a:r>
              <a:rPr lang="en-US" sz="1200" b="1" i="0" kern="1200" dirty="0" err="1" smtClean="0">
                <a:solidFill>
                  <a:schemeClr val="tx1"/>
                </a:solidFill>
                <a:effectLst/>
                <a:latin typeface="+mn-lt"/>
                <a:ea typeface="+mn-ea"/>
                <a:cs typeface="+mn-cs"/>
              </a:rPr>
              <a:t>Metafora</a:t>
            </a:r>
            <a:endParaRPr lang="en-US" sz="1200" b="1"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This boat represents your development process. We know you want that boat to go as fast as possible. However, there are some anchors that are holding you back. On the anchor cards you’ve been given, write down one anchor per card. The anchor that you write down can be </a:t>
            </a:r>
            <a:r>
              <a:rPr lang="en-US" sz="1200" b="0" i="1" kern="1200" dirty="0" smtClean="0">
                <a:solidFill>
                  <a:schemeClr val="tx1"/>
                </a:solidFill>
                <a:effectLst/>
                <a:latin typeface="+mn-lt"/>
                <a:ea typeface="+mn-ea"/>
                <a:cs typeface="+mn-cs"/>
              </a:rPr>
              <a:t>anything</a:t>
            </a:r>
            <a:r>
              <a:rPr lang="en-US" sz="1200" b="0" i="0" kern="1200" dirty="0" smtClean="0">
                <a:solidFill>
                  <a:schemeClr val="tx1"/>
                </a:solidFill>
                <a:effectLst/>
                <a:latin typeface="+mn-lt"/>
                <a:ea typeface="+mn-ea"/>
                <a:cs typeface="+mn-cs"/>
              </a:rPr>
              <a:t> that you think is holding you back.”</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Relación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ritmo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ambos </a:t>
            </a:r>
            <a:r>
              <a:rPr lang="en-US" sz="1200" b="0" i="0" kern="1200" baseline="0" dirty="0" err="1" smtClean="0">
                <a:solidFill>
                  <a:schemeClr val="tx1"/>
                </a:solidFill>
                <a:effectLst/>
                <a:latin typeface="+mn-lt"/>
                <a:ea typeface="+mn-ea"/>
                <a:cs typeface="+mn-cs"/>
              </a:rPr>
              <a:t>contribuyen</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lograr</a:t>
            </a:r>
            <a:r>
              <a:rPr lang="en-US" sz="1200" b="0" i="0" kern="1200" baseline="0" dirty="0" smtClean="0">
                <a:solidFill>
                  <a:schemeClr val="tx1"/>
                </a:solidFill>
                <a:effectLst/>
                <a:latin typeface="+mn-lt"/>
                <a:ea typeface="+mn-ea"/>
                <a:cs typeface="+mn-cs"/>
              </a:rPr>
              <a:t> lo </a:t>
            </a:r>
            <a:r>
              <a:rPr lang="en-US" sz="1200" b="0" i="0" kern="1200" baseline="0" dirty="0" err="1" smtClean="0">
                <a:solidFill>
                  <a:schemeClr val="tx1"/>
                </a:solidFill>
                <a:effectLst/>
                <a:latin typeface="+mn-lt"/>
                <a:ea typeface="+mn-ea"/>
                <a:cs typeface="+mn-cs"/>
              </a:rPr>
              <a:t>otro</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2</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Beneficios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Reducir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preción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responsabilidad</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equipo</a:t>
            </a:r>
            <a:endParaRPr lang="en-US" sz="1200" b="0" i="0" kern="1200" baseline="0" dirty="0" smtClean="0">
              <a:solidFill>
                <a:schemeClr val="tx1"/>
              </a:solidFill>
              <a:effectLst/>
              <a:latin typeface="+mn-lt"/>
              <a:ea typeface="+mn-ea"/>
              <a:cs typeface="+mn-cs"/>
            </a:endParaRPr>
          </a:p>
          <a:p>
            <a:endParaRPr lang="es-PE" dirty="0" smtClean="0">
              <a:hlinkClick r:id="rId3"/>
            </a:endParaRPr>
          </a:p>
          <a:p>
            <a:r>
              <a:rPr lang="es-PE" dirty="0" smtClean="0">
                <a:hlinkClick r:id="rId3"/>
              </a:rPr>
              <a:t>http://agiletrail.com/2012/04/30/people-signing-up-for-work/</a:t>
            </a:r>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Scrum and </a:t>
            </a:r>
            <a:r>
              <a:rPr lang="en-US" sz="1200" b="0" i="1" kern="1200" dirty="0" err="1" smtClean="0">
                <a:solidFill>
                  <a:schemeClr val="tx1"/>
                </a:solidFill>
                <a:effectLst/>
                <a:latin typeface="+mn-lt"/>
                <a:ea typeface="+mn-ea"/>
                <a:cs typeface="+mn-cs"/>
              </a:rPr>
              <a:t>Kanban</a:t>
            </a:r>
            <a:r>
              <a:rPr lang="en-US" sz="1200" b="0" i="1" kern="1200" dirty="0" smtClean="0">
                <a:solidFill>
                  <a:schemeClr val="tx1"/>
                </a:solidFill>
                <a:effectLst/>
                <a:latin typeface="+mn-lt"/>
                <a:ea typeface="+mn-ea"/>
                <a:cs typeface="+mn-cs"/>
              </a:rPr>
              <a:t> are both pull scheduling systems…. This means that the team chooses when and how much work to commit to, they “pull” work when they are ready, rather than having it “pushed” in from the outside. Just like a printer pulls in the next page only when it is ready to print on it (although there is a small &amp; limited batch of paper that it can pull from).” </a:t>
            </a:r>
          </a:p>
          <a:p>
            <a:endParaRPr lang="es-PE" dirty="0" smtClean="0">
              <a:hlinkClick r:id="rId4"/>
            </a:endParaRPr>
          </a:p>
          <a:p>
            <a:r>
              <a:rPr lang="es-PE" dirty="0" smtClean="0">
                <a:hlinkClick r:id="rId4"/>
              </a:rPr>
              <a:t>http://blog.crisp.se/2013/07/12/henrikkniberg/the-solution-to-technical-debt</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YIf</a:t>
            </a:r>
            <a:r>
              <a:rPr lang="en-US" sz="1200" b="0" i="0" kern="1200" dirty="0" smtClean="0">
                <a:solidFill>
                  <a:schemeClr val="tx1"/>
                </a:solidFill>
                <a:effectLst/>
                <a:latin typeface="+mn-lt"/>
                <a:ea typeface="+mn-ea"/>
                <a:cs typeface="+mn-cs"/>
              </a:rPr>
              <a:t> you Keep Writing Crappy Code, you get slower and slower over time (as you spend more and more of your time wrestling the code). If you Stop Writing Crappy Code, you get a more sustainable pace. But there is velocity cost – you will slow down in the short term.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team, you decide how much work to pull in – that pull-scheduling principle is fundamental to both Agile and Lean. It’s built into the agile methods. For example, in Scrum Sprint Planning the team chooses how many backlog items to pull into a sprint, same in XP Planning Game. In </a:t>
            </a:r>
            <a:r>
              <a:rPr lang="en-US" sz="1200" b="0" i="0" kern="1200" dirty="0" err="1" smtClean="0">
                <a:solidFill>
                  <a:schemeClr val="tx1"/>
                </a:solidFill>
                <a:effectLst/>
                <a:latin typeface="+mn-lt"/>
                <a:ea typeface="+mn-ea"/>
                <a:cs typeface="+mn-cs"/>
              </a:rPr>
              <a:t>Kanban</a:t>
            </a:r>
            <a:r>
              <a:rPr lang="en-US" sz="1200" b="0" i="0" kern="1200" dirty="0" smtClean="0">
                <a:solidFill>
                  <a:schemeClr val="tx1"/>
                </a:solidFill>
                <a:effectLst/>
                <a:latin typeface="+mn-lt"/>
                <a:ea typeface="+mn-ea"/>
                <a:cs typeface="+mn-cs"/>
              </a:rPr>
              <a:t>, the team has a work-in-progress limit and only pulls in the next item when the current one is Done. </a:t>
            </a:r>
            <a:r>
              <a:rPr lang="en-US" sz="1200" b="1" i="0" kern="1200" dirty="0" smtClean="0">
                <a:solidFill>
                  <a:schemeClr val="tx1"/>
                </a:solidFill>
                <a:effectLst/>
                <a:latin typeface="+mn-lt"/>
                <a:ea typeface="+mn-ea"/>
                <a:cs typeface="+mn-cs"/>
              </a:rPr>
              <a:t>Basically, the team has full power and responsibility over quality. </a:t>
            </a:r>
            <a:r>
              <a:rPr lang="en-US" sz="1200" b="0" i="0" kern="1200" dirty="0" smtClean="0">
                <a:solidFill>
                  <a:schemeClr val="tx1"/>
                </a:solidFill>
                <a:effectLst/>
                <a:latin typeface="+mn-lt"/>
                <a:ea typeface="+mn-ea"/>
                <a:cs typeface="+mn-cs"/>
              </a:rPr>
              <a:t>Use the power!</a:t>
            </a: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Ejemplo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Concreto</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concrete terms: If you are doing Scrum, and you’ve been delivering about 8-10 features per sprint, try reducing that. Only pull in 6 stories next sprint, despite any perceived pressure. Ask yourself at each sprint retrospective. “What is the quality of the code that we produced this sprint (scale 1-5)”. If it is less than 4-5, then pull in fewer stories next sprint. Keep doing that until you find your sustainable pace.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has business implications of course. The product owner (or whatever you call the person who makes business priorities) will have to prioritize harder. She’s used to seeing 8-10 stories come out of each sprint. Now she will only see 6-7, so she needs to </a:t>
            </a:r>
            <a:r>
              <a:rPr lang="en-US" sz="1200" b="0" i="0" u="none" strike="noStrike" kern="1200" dirty="0" smtClean="0">
                <a:solidFill>
                  <a:schemeClr val="tx1"/>
                </a:solidFill>
                <a:effectLst/>
                <a:latin typeface="+mn-lt"/>
                <a:ea typeface="+mn-ea"/>
                <a:cs typeface="+mn-cs"/>
                <a:hlinkClick r:id="rId5"/>
              </a:rPr>
              <a:t>decide which stories NOT to build</a:t>
            </a:r>
            <a:r>
              <a:rPr lang="en-US" sz="1200" b="0" i="0" kern="1200" dirty="0" smtClean="0">
                <a:solidFill>
                  <a:schemeClr val="tx1"/>
                </a:solidFill>
                <a:effectLst/>
                <a:latin typeface="+mn-lt"/>
                <a:ea typeface="+mn-ea"/>
                <a:cs typeface="+mn-cs"/>
              </a:rPr>
              <a:t>.</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r>
              <a:rPr lang="es-PE" dirty="0" smtClean="0">
                <a:hlinkClick r:id="rId3"/>
              </a:rPr>
              <a:t>http://www.rallydev.com/sites/default/files/defining_done_guide.pdf</a:t>
            </a:r>
            <a:endParaRPr lang="en-US" sz="1200" b="1"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What Is It?</a:t>
            </a:r>
          </a:p>
          <a:p>
            <a:pPr algn="l"/>
            <a:r>
              <a:rPr lang="en-US" sz="1200" b="0" i="0" kern="1200" dirty="0" smtClean="0">
                <a:solidFill>
                  <a:schemeClr val="tx1"/>
                </a:solidFill>
                <a:effectLst/>
                <a:latin typeface="+mn-lt"/>
                <a:ea typeface="+mn-ea"/>
                <a:cs typeface="+mn-cs"/>
              </a:rPr>
              <a:t>Agile teams make an agreement on what constitutes potentially shippable software in their environment. This agreement is called the definition of done.</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DoD</a:t>
            </a:r>
            <a:r>
              <a:rPr lang="en-US" sz="1200" b="0" i="0" kern="1200" dirty="0" smtClean="0">
                <a:solidFill>
                  <a:schemeClr val="tx1"/>
                </a:solidFill>
                <a:effectLst/>
                <a:latin typeface="+mn-lt"/>
                <a:ea typeface="+mn-ea"/>
                <a:cs typeface="+mn-cs"/>
              </a:rPr>
              <a:t> serves as a contract the delivery team writes with its stakeholders as well as the team’s standard of excellence.</a:t>
            </a:r>
          </a:p>
          <a:p>
            <a:pPr algn="l"/>
            <a:endParaRPr lang="es-P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4"/>
              </a:rPr>
              <a:t>http://www.dzone.com/articles/definitions-done-practice</a:t>
            </a:r>
            <a:endParaRPr lang="es-PE"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You can think of a Definition of Done as the key defensive bulwark in software development epidemiology. If you balance the right level of team oversight with the right level of trust, severe outbreaks of technical debt or rework will become rare.</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permit the delivery of each User Story to a known level of quality.</a:t>
            </a: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anything less than "fully release ready" incurs the risk of technical debt and the need to pay it back later. (</a:t>
            </a:r>
            <a:r>
              <a:rPr lang="en-US" sz="1200" b="0" i="0" kern="1200" dirty="0" err="1" smtClean="0">
                <a:solidFill>
                  <a:schemeClr val="tx1"/>
                </a:solidFill>
                <a:effectLst/>
                <a:latin typeface="+mn-lt"/>
                <a:ea typeface="+mn-ea"/>
                <a:cs typeface="+mn-cs"/>
              </a:rPr>
              <a:t>permite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riesgo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deuda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estamos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acumulando</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r>
              <a:rPr lang="es-PE" dirty="0" smtClean="0">
                <a:hlinkClick r:id="rId3"/>
              </a:rPr>
              <a:t>http://www.rallydev.com/sites/default/files/defining_done_guide.pdf</a:t>
            </a:r>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Remember that each layer beyond “delivered with the story” equates to accumulation of risk and debt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1" u="none" strike="noStrike" kern="1200" baseline="0" dirty="0" err="1" smtClean="0">
                <a:solidFill>
                  <a:schemeClr val="tx1"/>
                </a:solidFill>
                <a:latin typeface="+mn-lt"/>
                <a:ea typeface="+mn-ea"/>
                <a:cs typeface="+mn-cs"/>
              </a:rPr>
              <a:t>Pair~Programming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Code~Reviews</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Continuous~Integration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Unit~Testing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Test~Driven~Development</a:t>
            </a:r>
            <a:r>
              <a:rPr lang="en-US" sz="1200" b="0" i="1" u="none" strike="noStrike" kern="1200" baseline="0" dirty="0" smtClean="0">
                <a:solidFill>
                  <a:schemeClr val="tx1"/>
                </a:solidFill>
                <a:latin typeface="+mn-lt"/>
                <a:ea typeface="+mn-ea"/>
                <a:cs typeface="+mn-cs"/>
              </a:rPr>
              <a:t> Refactoring </a:t>
            </a:r>
            <a:r>
              <a:rPr lang="en-US" sz="1200" b="0" i="1" u="none" strike="noStrike" kern="1200" baseline="0" dirty="0" err="1" smtClean="0">
                <a:solidFill>
                  <a:schemeClr val="tx1"/>
                </a:solidFill>
                <a:latin typeface="+mn-lt"/>
                <a:ea typeface="+mn-ea"/>
                <a:cs typeface="+mn-cs"/>
              </a:rPr>
              <a:t>Collective~Ownership</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Acceptance~Testing</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Continnous~Delivery</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Simple~Design</a:t>
            </a:r>
            <a:r>
              <a:rPr lang="en-US" sz="1200" b="0" i="1" u="none" strike="noStrike" kern="1200" baseline="0" dirty="0" smtClean="0">
                <a:solidFill>
                  <a:schemeClr val="tx1"/>
                </a:solidFill>
                <a:latin typeface="+mn-lt"/>
                <a:ea typeface="+mn-ea"/>
                <a:cs typeface="+mn-cs"/>
              </a:rPr>
              <a:t> </a:t>
            </a:r>
            <a:r>
              <a:rPr lang="en-US" sz="1200" b="0" i="1" u="none" strike="noStrike" kern="1200" baseline="0" dirty="0" err="1" smtClean="0">
                <a:solidFill>
                  <a:schemeClr val="tx1"/>
                </a:solidFill>
                <a:latin typeface="+mn-lt"/>
                <a:ea typeface="+mn-ea"/>
                <a:cs typeface="+mn-cs"/>
              </a:rPr>
              <a:t>Coding~Standart</a:t>
            </a:r>
            <a:endParaRPr lang="en-US" sz="1200" b="0" i="1"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140</a:t>
            </a:r>
          </a:p>
          <a:p>
            <a:r>
              <a:rPr lang="en-US" sz="1200" b="1" i="0" u="none" strike="noStrike" kern="1200" baseline="0" dirty="0" smtClean="0">
                <a:solidFill>
                  <a:schemeClr val="tx1"/>
                </a:solidFill>
                <a:latin typeface="+mn-lt"/>
                <a:ea typeface="+mn-ea"/>
                <a:cs typeface="+mn-cs"/>
              </a:rPr>
              <a:t>Naive Debt</a:t>
            </a:r>
          </a:p>
          <a:p>
            <a:r>
              <a:rPr lang="en-US" sz="1200" b="0" i="0" u="none" strike="noStrike" kern="1200" baseline="0" dirty="0" smtClean="0">
                <a:solidFill>
                  <a:schemeClr val="tx1"/>
                </a:solidFill>
                <a:latin typeface="+mn-lt"/>
                <a:ea typeface="+mn-ea"/>
                <a:cs typeface="+mn-cs"/>
              </a:rPr>
              <a:t>Cunningham didn’t intend for technical debt to refer to team member or </a:t>
            </a:r>
            <a:r>
              <a:rPr lang="en-US" sz="1200" b="0" i="0" u="none" strike="noStrike" kern="1200" baseline="0" dirty="0" err="1" smtClean="0">
                <a:solidFill>
                  <a:schemeClr val="tx1"/>
                </a:solidFill>
                <a:latin typeface="+mn-lt"/>
                <a:ea typeface="+mn-ea"/>
                <a:cs typeface="+mn-cs"/>
              </a:rPr>
              <a:t>businessimmaturity</a:t>
            </a:r>
            <a:r>
              <a:rPr lang="en-US" sz="1200" b="0" i="0" u="none" strike="noStrike" kern="1200" baseline="0" dirty="0" smtClean="0">
                <a:solidFill>
                  <a:schemeClr val="tx1"/>
                </a:solidFill>
                <a:latin typeface="+mn-lt"/>
                <a:ea typeface="+mn-ea"/>
                <a:cs typeface="+mn-cs"/>
              </a:rPr>
              <a:t> or process deficiencies that lead to sloppy design, poor engineering</a:t>
            </a:r>
          </a:p>
          <a:p>
            <a:r>
              <a:rPr lang="en-US" sz="1200" b="0" i="0" u="none" strike="noStrike" kern="1200" baseline="0" dirty="0" smtClean="0">
                <a:solidFill>
                  <a:schemeClr val="tx1"/>
                </a:solidFill>
                <a:latin typeface="+mn-lt"/>
                <a:ea typeface="+mn-ea"/>
                <a:cs typeface="+mn-cs"/>
              </a:rPr>
              <a:t>practices, and a lack of testing. This kind of debt can be eliminated through proper training, a good understanding of how to apply technical practices, and sound business decision making. Because of the irresponsible and frequently accidental nature of how this type of debt is generated, I refer to it as </a:t>
            </a:r>
            <a:r>
              <a:rPr lang="en-US" sz="1200" b="1" i="0" u="none" strike="noStrike" kern="1200" baseline="0" dirty="0" smtClean="0">
                <a:solidFill>
                  <a:schemeClr val="tx1"/>
                </a:solidFill>
                <a:latin typeface="+mn-lt"/>
                <a:ea typeface="+mn-ea"/>
                <a:cs typeface="+mn-cs"/>
              </a:rPr>
              <a:t>naive technical debt</a:t>
            </a:r>
            <a:r>
              <a:rPr lang="en-US" sz="1200" b="0" i="0" u="none" strike="noStrike" kern="1200" baseline="0" dirty="0" smtClean="0">
                <a:solidFill>
                  <a:schemeClr val="tx1"/>
                </a:solidFill>
                <a:latin typeface="+mn-lt"/>
                <a:ea typeface="+mn-ea"/>
                <a:cs typeface="+mn-cs"/>
              </a:rPr>
              <a:t>. It is also known by other names: </a:t>
            </a:r>
            <a:r>
              <a:rPr lang="en-US" sz="1200" b="0" i="1" u="none" strike="noStrike" kern="1200" baseline="0" dirty="0" smtClean="0">
                <a:solidFill>
                  <a:schemeClr val="tx1"/>
                </a:solidFill>
                <a:latin typeface="+mn-lt"/>
                <a:ea typeface="+mn-ea"/>
                <a:cs typeface="+mn-cs"/>
              </a:rPr>
              <a:t>reckless debt </a:t>
            </a:r>
            <a:r>
              <a:rPr lang="en-US" sz="1200" b="0" i="0" u="none" strike="noStrike" kern="1200" baseline="0" dirty="0" smtClean="0">
                <a:solidFill>
                  <a:schemeClr val="tx1"/>
                </a:solidFill>
                <a:latin typeface="+mn-lt"/>
                <a:ea typeface="+mn-ea"/>
                <a:cs typeface="+mn-cs"/>
              </a:rPr>
              <a:t>(Fowler 2009), </a:t>
            </a:r>
            <a:r>
              <a:rPr lang="en-US" sz="1200" b="0" i="1" u="none" strike="noStrike" kern="1200" baseline="0" dirty="0" smtClean="0">
                <a:solidFill>
                  <a:schemeClr val="tx1"/>
                </a:solidFill>
                <a:latin typeface="+mn-lt"/>
                <a:ea typeface="+mn-ea"/>
                <a:cs typeface="+mn-cs"/>
              </a:rPr>
              <a:t>unintentional debt </a:t>
            </a:r>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McConnel</a:t>
            </a:r>
            <a:r>
              <a:rPr lang="en-US" sz="1200" b="0" i="0" u="none" strike="noStrike" kern="1200" baseline="0" dirty="0" smtClean="0">
                <a:solidFill>
                  <a:schemeClr val="tx1"/>
                </a:solidFill>
                <a:latin typeface="+mn-lt"/>
                <a:ea typeface="+mn-ea"/>
                <a:cs typeface="+mn-cs"/>
              </a:rPr>
              <a:t> 2007), and </a:t>
            </a:r>
            <a:r>
              <a:rPr lang="en-US" sz="1200" b="0" i="1" u="none" strike="noStrike" kern="1200" baseline="0" dirty="0" smtClean="0">
                <a:solidFill>
                  <a:schemeClr val="tx1"/>
                </a:solidFill>
                <a:latin typeface="+mn-lt"/>
                <a:ea typeface="+mn-ea"/>
                <a:cs typeface="+mn-cs"/>
              </a:rPr>
              <a:t>mess </a:t>
            </a:r>
            <a:r>
              <a:rPr lang="en-US" sz="1200" b="0" i="0" u="none" strike="noStrike" kern="1200" baseline="0" dirty="0" smtClean="0">
                <a:solidFill>
                  <a:schemeClr val="tx1"/>
                </a:solidFill>
                <a:latin typeface="+mn-lt"/>
                <a:ea typeface="+mn-ea"/>
                <a:cs typeface="+mn-cs"/>
              </a:rPr>
              <a:t>(Martin 2008).</a:t>
            </a:r>
          </a:p>
          <a:p>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Ref: Essential Scrum – </a:t>
            </a:r>
            <a:r>
              <a:rPr lang="en-US" sz="1200" b="1" i="0" u="none" strike="noStrike" kern="1200" baseline="0" dirty="0" err="1" smtClean="0">
                <a:solidFill>
                  <a:schemeClr val="tx1"/>
                </a:solidFill>
                <a:latin typeface="+mn-lt"/>
                <a:ea typeface="+mn-ea"/>
                <a:cs typeface="+mn-cs"/>
              </a:rPr>
              <a:t>Pag</a:t>
            </a:r>
            <a:r>
              <a:rPr lang="en-US" sz="1200" b="1" i="0" u="none" strike="noStrike" kern="1200" baseline="0" dirty="0" smtClean="0">
                <a:solidFill>
                  <a:schemeClr val="tx1"/>
                </a:solidFill>
                <a:latin typeface="+mn-lt"/>
                <a:ea typeface="+mn-ea"/>
                <a:cs typeface="+mn-cs"/>
              </a:rPr>
              <a:t> 149</a:t>
            </a:r>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effectLst/>
                <a:latin typeface="+mn-lt"/>
                <a:ea typeface="+mn-ea"/>
                <a:cs typeface="+mn-cs"/>
              </a:rPr>
              <a:t>Technical Practices</a:t>
            </a:r>
          </a:p>
          <a:p>
            <a:r>
              <a:rPr lang="en-US" sz="1200" b="0" i="0" u="none" strike="noStrike" kern="1200" baseline="0" dirty="0" smtClean="0">
                <a:solidFill>
                  <a:schemeClr val="tx1"/>
                </a:solidFill>
                <a:latin typeface="+mn-lt"/>
                <a:ea typeface="+mn-ea"/>
                <a:cs typeface="+mn-cs"/>
              </a:rPr>
              <a:t>The first approach to managing the accrual of technical debt is to stop adding naïve debt to our products. Using good technical practices is an excellent starting point. Although Scrum does not formally define </a:t>
            </a:r>
            <a:r>
              <a:rPr lang="en-US" sz="1200" b="1" i="0" u="none" strike="noStrike" kern="1200" baseline="0" dirty="0" smtClean="0">
                <a:solidFill>
                  <a:schemeClr val="tx1"/>
                </a:solidFill>
                <a:latin typeface="+mn-lt"/>
                <a:ea typeface="+mn-ea"/>
                <a:cs typeface="+mn-cs"/>
              </a:rPr>
              <a:t>technical practices</a:t>
            </a:r>
            <a:r>
              <a:rPr lang="en-US" sz="1200" b="0" i="0" u="none" strike="noStrike" kern="1200" baseline="0" dirty="0" smtClean="0">
                <a:solidFill>
                  <a:schemeClr val="tx1"/>
                </a:solidFill>
                <a:latin typeface="+mn-lt"/>
                <a:ea typeface="+mn-ea"/>
                <a:cs typeface="+mn-cs"/>
              </a:rPr>
              <a:t>, every successful Scrum team that I have seen employs practices such as simple design, test-driven development, </a:t>
            </a:r>
            <a:r>
              <a:rPr lang="en-US" sz="1200" b="1" i="0" u="none" strike="noStrike" kern="1200" baseline="0" dirty="0" smtClean="0">
                <a:solidFill>
                  <a:schemeClr val="tx1"/>
                </a:solidFill>
                <a:latin typeface="+mn-lt"/>
                <a:ea typeface="+mn-ea"/>
                <a:cs typeface="+mn-cs"/>
              </a:rPr>
              <a:t>continuous integration</a:t>
            </a:r>
            <a:r>
              <a:rPr lang="en-US" sz="1200" b="0" i="0" u="none" strike="noStrike" kern="1200" baseline="0" dirty="0" smtClean="0">
                <a:solidFill>
                  <a:schemeClr val="tx1"/>
                </a:solidFill>
                <a:latin typeface="+mn-lt"/>
                <a:ea typeface="+mn-ea"/>
                <a:cs typeface="+mn-cs"/>
              </a:rPr>
              <a:t>, automated testing, refactoring, and so on (see Chapter 20 for additional discussion). Understanding and proactively using these practices will help teams stop adding many forms of naive debt to their products.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the case of accrued technical debt, code refactoring is an important tool for paying it down. Refactoring is a disciplined technique for restructuring an existing body of code, altering its internal structure without changing its external behavior (Fowler et al. 1999). In other words, we clean up under the hood, but from the customer’s perspective the product still works the same. By refactoring, we strive to reduce complexity while improving maintainability and extensibility. The result of refactoring is making the work at hand easier (the equivalent of reducing interest payments).</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1" u="none" strike="noStrike" kern="1200" baseline="0" dirty="0" smtClean="0">
                <a:solidFill>
                  <a:schemeClr val="tx1"/>
                </a:solidFill>
                <a:latin typeface="+mn-lt"/>
                <a:ea typeface="+mn-ea"/>
                <a:cs typeface="+mn-cs"/>
              </a:rPr>
              <a:t>REF: Essential Scrum – </a:t>
            </a:r>
            <a:r>
              <a:rPr lang="en-US" sz="1200" b="1" i="1" u="none" strike="noStrike" kern="1200" baseline="0" dirty="0" err="1" smtClean="0">
                <a:solidFill>
                  <a:schemeClr val="tx1"/>
                </a:solidFill>
                <a:latin typeface="+mn-lt"/>
                <a:ea typeface="+mn-ea"/>
                <a:cs typeface="+mn-cs"/>
              </a:rPr>
              <a:t>Pag</a:t>
            </a:r>
            <a:r>
              <a:rPr lang="en-US" sz="1200" b="1" i="1" u="none" strike="noStrike" kern="1200" baseline="0" dirty="0" smtClean="0">
                <a:solidFill>
                  <a:schemeClr val="tx1"/>
                </a:solidFill>
                <a:latin typeface="+mn-lt"/>
                <a:ea typeface="+mn-ea"/>
                <a:cs typeface="+mn-cs"/>
              </a:rPr>
              <a:t> 155</a:t>
            </a:r>
          </a:p>
          <a:p>
            <a:r>
              <a:rPr lang="en-US" sz="1200" b="1" i="0" u="none" strike="noStrike" kern="1200" baseline="0" dirty="0" smtClean="0">
                <a:solidFill>
                  <a:schemeClr val="tx1"/>
                </a:solidFill>
                <a:latin typeface="+mn-lt"/>
                <a:ea typeface="+mn-ea"/>
                <a:cs typeface="+mn-cs"/>
              </a:rPr>
              <a:t>Not All Technical Debt Should Be Repaid</a:t>
            </a:r>
          </a:p>
          <a:p>
            <a:r>
              <a:rPr lang="en-US" sz="1200" b="0" i="0" u="none" strike="noStrike" kern="1200" baseline="0" dirty="0" smtClean="0">
                <a:solidFill>
                  <a:schemeClr val="tx1"/>
                </a:solidFill>
                <a:latin typeface="+mn-lt"/>
                <a:ea typeface="+mn-ea"/>
                <a:cs typeface="+mn-cs"/>
              </a:rPr>
              <a:t>Sometimes technical debt should not be repaid. This is one area where the analogy with financial debt gets stretched. Typically the expectation is that all financial debt eventually will be repaid—although we know that isn’t always true!</a:t>
            </a:r>
          </a:p>
          <a:p>
            <a:r>
              <a:rPr lang="en-US" sz="1200" b="0" i="0" u="none" strike="noStrike" kern="1200" baseline="0" dirty="0" smtClean="0">
                <a:solidFill>
                  <a:schemeClr val="tx1"/>
                </a:solidFill>
                <a:latin typeface="+mn-lt"/>
                <a:ea typeface="+mn-ea"/>
                <a:cs typeface="+mn-cs"/>
              </a:rPr>
              <a:t>There are a number of scenarios under which technical debt should not be repaid. I will discuss three: product nearing end of life, throwaway prototype, and product built for a short life.</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Apply the Boy Scout Rule (Service Debt When You Happen Upon It)</a:t>
            </a:r>
          </a:p>
          <a:p>
            <a:r>
              <a:rPr lang="en-US" sz="1200" b="0" i="0" u="none" strike="noStrike" kern="1200" baseline="0" dirty="0" smtClean="0">
                <a:solidFill>
                  <a:schemeClr val="tx1"/>
                </a:solidFill>
                <a:latin typeface="+mn-lt"/>
                <a:ea typeface="+mn-ea"/>
                <a:cs typeface="+mn-cs"/>
              </a:rPr>
              <a:t>There is a </a:t>
            </a:r>
            <a:r>
              <a:rPr lang="en-US" sz="1200" b="1" i="0" u="none" strike="noStrike" kern="1200" baseline="0" dirty="0" smtClean="0">
                <a:solidFill>
                  <a:schemeClr val="tx1"/>
                </a:solidFill>
                <a:latin typeface="+mn-lt"/>
                <a:ea typeface="+mn-ea"/>
                <a:cs typeface="+mn-cs"/>
              </a:rPr>
              <a:t>Boy Scout rule</a:t>
            </a:r>
            <a:r>
              <a:rPr lang="en-US" sz="1200" b="0" i="0" u="none" strike="noStrike" kern="1200" baseline="0" dirty="0" smtClean="0">
                <a:solidFill>
                  <a:schemeClr val="tx1"/>
                </a:solidFill>
                <a:latin typeface="+mn-lt"/>
                <a:ea typeface="+mn-ea"/>
                <a:cs typeface="+mn-cs"/>
              </a:rPr>
              <a:t>: “Always leave the campground cleaner than you found it.” If you find a mess on the ground, you clean it up regardless of who might have made the mess. You intentionally improve the environment for the next group of campers. Bob Martin (and others) has nicely explained why this rule applies to product development and technical debt (Martin 2008).</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Following this rule, we try to always make our product design and implementation a little better, not a little worse, every time we touch it. When a development</a:t>
            </a:r>
          </a:p>
          <a:p>
            <a:r>
              <a:rPr lang="en-US" sz="1200" b="0" i="0" u="none" strike="noStrike" kern="1200" baseline="0" dirty="0" smtClean="0">
                <a:solidFill>
                  <a:schemeClr val="tx1"/>
                </a:solidFill>
                <a:latin typeface="+mn-lt"/>
                <a:ea typeface="+mn-ea"/>
                <a:cs typeface="+mn-cs"/>
              </a:rPr>
              <a:t>team member is working in an area of the product and sees a problem (</a:t>
            </a:r>
            <a:r>
              <a:rPr lang="en-US" sz="1200" b="0" i="0" u="none" strike="noStrike" kern="1200" baseline="0" dirty="0" err="1" smtClean="0">
                <a:solidFill>
                  <a:schemeClr val="tx1"/>
                </a:solidFill>
                <a:latin typeface="+mn-lt"/>
                <a:ea typeface="+mn-ea"/>
                <a:cs typeface="+mn-cs"/>
              </a:rPr>
              <a:t>happenedupon</a:t>
            </a:r>
            <a:r>
              <a:rPr lang="en-US" sz="1200" b="0" i="0" u="none" strike="noStrike" kern="1200" baseline="0" dirty="0" smtClean="0">
                <a:solidFill>
                  <a:schemeClr val="tx1"/>
                </a:solidFill>
                <a:latin typeface="+mn-lt"/>
                <a:ea typeface="+mn-ea"/>
                <a:cs typeface="+mn-cs"/>
              </a:rPr>
              <a:t> technical debt), she cleans up the problem. She doesn’t do this just because it is good for her, though it almost certainly is, but also because it is good for the whole development team and the organization.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algorithm provided earlier stated that we service the happened-upon debt up to a reasonable threshold. We can’t just blatantly say that the team should service the entire happened-upon technical debt when it is discovered. The servicing of that debt might require significant effort, and the team is in the middle of a sprint in which it has other work to complete. If the team tries to service the entire debt, it may not be able to meet its original sprint goal.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To address this issue, the team might budget a percentage of time to allow for servicing happened-upon debt when it is discovered. One way to set this budget is to increase the estimated size of individual PBIs to allow for the additional debt servicing that typically occurs. Alternatively, the team might choose to budget a percentage of its capacity during sprint planning to service happened-upon debt. Examples I have seen in the past range from 5% up to 33% of the sprint capacity. You should let your particular circumstances guide your capacity allocation if you choose to use this </a:t>
            </a:r>
            <a:r>
              <a:rPr lang="es-PE" sz="1200" b="0" i="0" u="none" strike="noStrike" kern="1200" baseline="0" dirty="0" err="1" smtClean="0">
                <a:solidFill>
                  <a:schemeClr val="tx1"/>
                </a:solidFill>
                <a:latin typeface="+mn-lt"/>
                <a:ea typeface="+mn-ea"/>
                <a:cs typeface="+mn-cs"/>
              </a:rPr>
              <a:t>approach</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As for any happened-upon debt that is not serviced when discovered, it should be classified as known debt and made visible using whatever technique the team has decided to use for visualizing technical debt.</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err="1" smtClean="0">
                <a:solidFill>
                  <a:schemeClr val="tx1"/>
                </a:solidFill>
                <a:effectLst/>
                <a:latin typeface="+mn-lt"/>
                <a:ea typeface="+mn-ea"/>
                <a:cs typeface="+mn-cs"/>
              </a:rPr>
              <a:t>Trabajar</a:t>
            </a:r>
            <a:r>
              <a:rPr lang="en-US" sz="1200" b="1" i="0" u="none" strike="noStrike" kern="1200" baseline="0" dirty="0" smtClean="0">
                <a:solidFill>
                  <a:schemeClr val="tx1"/>
                </a:solidFill>
                <a:effectLst/>
                <a:latin typeface="+mn-lt"/>
                <a:ea typeface="+mn-ea"/>
                <a:cs typeface="+mn-cs"/>
              </a:rPr>
              <a:t> la </a:t>
            </a:r>
            <a:r>
              <a:rPr lang="en-US" sz="1200" b="1" i="0" u="none" strike="noStrike" kern="1200" baseline="0" dirty="0" err="1" smtClean="0">
                <a:solidFill>
                  <a:schemeClr val="tx1"/>
                </a:solidFill>
                <a:effectLst/>
                <a:latin typeface="+mn-lt"/>
                <a:ea typeface="+mn-ea"/>
                <a:cs typeface="+mn-cs"/>
              </a:rPr>
              <a:t>Deuda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mientras</a:t>
            </a:r>
            <a:r>
              <a:rPr lang="en-US" sz="1200" b="1" i="0" u="none" strike="noStrike" kern="1200" baseline="0" dirty="0" smtClean="0">
                <a:solidFill>
                  <a:schemeClr val="tx1"/>
                </a:solidFill>
                <a:effectLst/>
                <a:latin typeface="+mn-lt"/>
                <a:ea typeface="+mn-ea"/>
                <a:cs typeface="+mn-cs"/>
              </a:rPr>
              <a:t> se </a:t>
            </a:r>
            <a:r>
              <a:rPr lang="en-US" sz="1200" b="1" i="0" u="none" strike="noStrike" kern="1200" baseline="0" dirty="0" err="1" smtClean="0">
                <a:solidFill>
                  <a:schemeClr val="tx1"/>
                </a:solidFill>
                <a:effectLst/>
                <a:latin typeface="+mn-lt"/>
                <a:ea typeface="+mn-ea"/>
                <a:cs typeface="+mn-cs"/>
              </a:rPr>
              <a:t>realiza</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trabajo</a:t>
            </a:r>
            <a:r>
              <a:rPr lang="en-US" sz="1200" b="1" i="0" u="none" strike="noStrike" kern="1200" baseline="0" dirty="0" smtClean="0">
                <a:solidFill>
                  <a:schemeClr val="tx1"/>
                </a:solidFill>
                <a:effectLst/>
                <a:latin typeface="+mn-lt"/>
                <a:ea typeface="+mn-ea"/>
                <a:cs typeface="+mn-cs"/>
              </a:rPr>
              <a:t> </a:t>
            </a:r>
            <a:r>
              <a:rPr lang="en-US" sz="1200" b="1" i="0" u="none" strike="noStrike" kern="1200" baseline="0" dirty="0" err="1" smtClean="0">
                <a:solidFill>
                  <a:schemeClr val="tx1"/>
                </a:solidFill>
                <a:effectLst/>
                <a:latin typeface="+mn-lt"/>
                <a:ea typeface="+mn-ea"/>
                <a:cs typeface="+mn-cs"/>
              </a:rPr>
              <a:t>valioso</a:t>
            </a:r>
            <a:r>
              <a:rPr lang="en-US" sz="1200" b="1" i="0" u="none" strike="noStrike" kern="1200" baseline="0" dirty="0" smtClean="0">
                <a:solidFill>
                  <a:schemeClr val="tx1"/>
                </a:solidFill>
                <a:effectLst/>
                <a:latin typeface="+mn-lt"/>
                <a:ea typeface="+mn-ea"/>
                <a:cs typeface="+mn-cs"/>
              </a:rPr>
              <a:t> en el </a:t>
            </a:r>
            <a:r>
              <a:rPr lang="en-US" sz="1200" b="1" i="0" u="none" strike="noStrike" kern="1200" baseline="0" dirty="0" err="1" smtClean="0">
                <a:solidFill>
                  <a:schemeClr val="tx1"/>
                </a:solidFill>
                <a:effectLst/>
                <a:latin typeface="+mn-lt"/>
                <a:ea typeface="+mn-ea"/>
                <a:cs typeface="+mn-cs"/>
              </a:rPr>
              <a:t>cliente</a:t>
            </a:r>
            <a:endParaRPr lang="en-US" sz="1200" b="1"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latin typeface="+mn-lt"/>
                <a:ea typeface="+mn-ea"/>
                <a:cs typeface="+mn-cs"/>
              </a:rPr>
              <a:t>Let’s assume that for every customer-valuable product backlog item we work on, we also do several things. First, we commit to doing high-quality work so that we don’t add new naive technical debt when we create the customer feature. Second, we apply the Boy Scout rule and clean up whatever happened-upon technical debt that we reasonably can when we are in the area doing work related to our feature. And third (the core attribute of this approach), we specifically repay targeted technical debt in the area in which we will be working.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has several advantages:</a:t>
            </a:r>
          </a:p>
          <a:p>
            <a:r>
              <a:rPr lang="en-US" sz="1200" b="0" i="0" u="none" strike="noStrike" kern="1200" baseline="0" dirty="0" smtClean="0">
                <a:solidFill>
                  <a:schemeClr val="tx1"/>
                </a:solidFill>
                <a:latin typeface="+mn-lt"/>
                <a:ea typeface="+mn-ea"/>
                <a:cs typeface="+mn-cs"/>
              </a:rPr>
              <a:t> It aligns debt reduction work with customer-valuable work that the product </a:t>
            </a:r>
            <a:r>
              <a:rPr lang="es-PE" sz="1200" b="0" i="0" u="none" strike="noStrike" kern="1200" baseline="0" dirty="0" err="1" smtClean="0">
                <a:solidFill>
                  <a:schemeClr val="tx1"/>
                </a:solidFill>
                <a:latin typeface="+mn-lt"/>
                <a:ea typeface="+mn-ea"/>
                <a:cs typeface="+mn-cs"/>
              </a:rPr>
              <a:t>owner</a:t>
            </a:r>
            <a:r>
              <a:rPr lang="es-PE" sz="1200" b="0" i="0" u="none" strike="noStrike" kern="1200" baseline="0" dirty="0" smtClean="0">
                <a:solidFill>
                  <a:schemeClr val="tx1"/>
                </a:solidFill>
                <a:latin typeface="+mn-lt"/>
                <a:ea typeface="+mn-ea"/>
                <a:cs typeface="+mn-cs"/>
              </a:rPr>
              <a:t> can </a:t>
            </a:r>
            <a:r>
              <a:rPr lang="es-PE" sz="1200" b="0" i="0" u="none" strike="noStrike" kern="1200" baseline="0" dirty="0" err="1" smtClean="0">
                <a:solidFill>
                  <a:schemeClr val="tx1"/>
                </a:solidFill>
                <a:latin typeface="+mn-lt"/>
                <a:ea typeface="+mn-ea"/>
                <a:cs typeface="+mn-cs"/>
              </a:rPr>
              <a:t>properly</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prioritize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makes it clear to all development team members that technical debt reduction is a shared responsibility and not something to defer and delegate to someone or some other team to clean up.</a:t>
            </a:r>
          </a:p>
          <a:p>
            <a:r>
              <a:rPr lang="en-US" sz="1200" b="0" i="0" u="none" strike="noStrike" kern="1200" baseline="0" dirty="0" smtClean="0">
                <a:solidFill>
                  <a:schemeClr val="tx1"/>
                </a:solidFill>
                <a:latin typeface="+mn-lt"/>
                <a:ea typeface="+mn-ea"/>
                <a:cs typeface="+mn-cs"/>
              </a:rPr>
              <a:t> It reinforces technical debt prevention and removal skills because everyone gets to practice them all the time.</a:t>
            </a:r>
          </a:p>
          <a:p>
            <a:r>
              <a:rPr lang="en-US" sz="1200" b="0" i="0" u="none" strike="noStrike" kern="1200" baseline="0" dirty="0" smtClean="0">
                <a:solidFill>
                  <a:schemeClr val="tx1"/>
                </a:solidFill>
                <a:latin typeface="+mn-lt"/>
                <a:ea typeface="+mn-ea"/>
                <a:cs typeface="+mn-cs"/>
              </a:rPr>
              <a:t> It helps us identify the high-interest areas where we should focus our technical debt servicing. At the very least we know that the code (or other development artifact) we are touching is still important because we are using it to </a:t>
            </a:r>
            <a:r>
              <a:rPr lang="es-PE" sz="1200" b="0" i="0" u="none" strike="noStrike" kern="1200" baseline="0" dirty="0" err="1" smtClean="0">
                <a:solidFill>
                  <a:schemeClr val="tx1"/>
                </a:solidFill>
                <a:latin typeface="+mn-lt"/>
                <a:ea typeface="+mn-ea"/>
                <a:cs typeface="+mn-cs"/>
              </a:rPr>
              <a:t>create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the</a:t>
            </a:r>
            <a:r>
              <a:rPr lang="es-PE" sz="1200" b="0" i="0" u="none" strike="noStrike" kern="1200" baseline="0" dirty="0" smtClean="0">
                <a:solidFill>
                  <a:schemeClr val="tx1"/>
                </a:solidFill>
                <a:latin typeface="+mn-lt"/>
                <a:ea typeface="+mn-ea"/>
                <a:cs typeface="+mn-cs"/>
              </a:rPr>
              <a:t> new </a:t>
            </a:r>
            <a:r>
              <a:rPr lang="es-PE" sz="1200" b="0" i="0" u="none" strike="noStrike" kern="1200" baseline="0" dirty="0" err="1" smtClean="0">
                <a:solidFill>
                  <a:schemeClr val="tx1"/>
                </a:solidFill>
                <a:latin typeface="+mn-lt"/>
                <a:ea typeface="+mn-ea"/>
                <a:cs typeface="+mn-cs"/>
              </a:rPr>
              <a:t>feature</a:t>
            </a:r>
            <a:r>
              <a:rPr lang="es-PE"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It avoids the waste of repaying technical debt in areas where we really don’t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to</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Using this approach, known technical debt items are entered into a technical debt backlog that is placed on the wall next to the sprint backlog during sprint planning (or inside a tool to achieve the equivalent effect).</a:t>
            </a:r>
          </a:p>
          <a:p>
            <a:r>
              <a:rPr lang="en-US" sz="1200" b="0" i="0" u="none" strike="noStrike" kern="1200" baseline="0" dirty="0" smtClean="0">
                <a:solidFill>
                  <a:schemeClr val="tx1"/>
                </a:solidFill>
                <a:latin typeface="+mn-lt"/>
                <a:ea typeface="+mn-ea"/>
                <a:cs typeface="+mn-cs"/>
              </a:rPr>
              <a:t>During sprint planning, as the team members are working with the product owner to select customer-valuable items from the product backlog to work on in the next sprint, they consider the cards on the technical debt board to see if the work they are planning to do on the new product backlog item would naturally intersect an area of the product associated with a technical debt card. If so, someone takes the card from the technical debt board and places it in the sprint backlog as work for this sprint. Then, when performing the work necessary to complete the product backlog</a:t>
            </a:r>
          </a:p>
          <a:p>
            <a:endParaRPr lang="en-US" sz="1200" b="0" i="0" u="none" strike="noStrike" kern="1200" baseline="0" dirty="0" smtClean="0">
              <a:solidFill>
                <a:schemeClr val="tx1"/>
              </a:solidFill>
              <a:effectLst/>
              <a:latin typeface="+mn-lt"/>
              <a:ea typeface="+mn-ea"/>
              <a:cs typeface="+mn-cs"/>
            </a:endParaRPr>
          </a:p>
          <a:p>
            <a:r>
              <a:rPr lang="en-US" sz="1200" b="1" i="0" u="none" strike="noStrike" kern="1200" baseline="0" dirty="0" smtClean="0">
                <a:solidFill>
                  <a:schemeClr val="tx1"/>
                </a:solidFill>
                <a:latin typeface="+mn-lt"/>
                <a:ea typeface="+mn-ea"/>
                <a:cs typeface="+mn-cs"/>
              </a:rPr>
              <a:t>Repay the High-Interest Technical Debt First</a:t>
            </a:r>
          </a:p>
          <a:p>
            <a:r>
              <a:rPr lang="en-US" sz="1200" b="0" i="0" u="none" strike="noStrike" kern="1200" baseline="0" dirty="0" smtClean="0">
                <a:solidFill>
                  <a:schemeClr val="tx1"/>
                </a:solidFill>
                <a:latin typeface="+mn-lt"/>
                <a:ea typeface="+mn-ea"/>
                <a:cs typeface="+mn-cs"/>
              </a:rPr>
              <a:t>Although it is convenient to lump all types of shortcuts or deficiencies under one label of technical debt, it is important to realize that not all types of technical debt are of equal importance. An example of an important form of debt is a frequently modified module that a lot of other code depends on and is in real need of refactoring because it’s becoming increasingly difficult to change. We pay interest on that debt all of the time, and the magnitude of the interest continues to increase as we make more </a:t>
            </a:r>
            <a:r>
              <a:rPr lang="es-PE" sz="1200" b="0" i="0" u="none" strike="noStrike" kern="1200" baseline="0" dirty="0" smtClean="0">
                <a:solidFill>
                  <a:schemeClr val="tx1"/>
                </a:solidFill>
                <a:latin typeface="+mn-lt"/>
                <a:ea typeface="+mn-ea"/>
                <a:cs typeface="+mn-cs"/>
              </a:rPr>
              <a:t>and more </a:t>
            </a:r>
            <a:r>
              <a:rPr lang="es-PE" sz="1200" b="0" i="0" u="none" strike="noStrike" kern="1200" baseline="0" dirty="0" err="1" smtClean="0">
                <a:solidFill>
                  <a:schemeClr val="tx1"/>
                </a:solidFill>
                <a:latin typeface="+mn-lt"/>
                <a:ea typeface="+mn-ea"/>
                <a:cs typeface="+mn-cs"/>
              </a:rPr>
              <a:t>changes</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On the other hand, we could have technical debt (known design or implementation issues) in a part of the product that is rarely used and almost never modified. On a day-to-day basis we are not paying any, or at least not much, interest on this debt. This is not a form of debt that requires a lot of attention, unless there is a </a:t>
            </a:r>
            <a:r>
              <a:rPr lang="en-US" sz="1200" b="0" i="0" u="none" strike="noStrike" kern="1200" baseline="0" dirty="0" err="1" smtClean="0">
                <a:solidFill>
                  <a:schemeClr val="tx1"/>
                </a:solidFill>
                <a:latin typeface="+mn-lt"/>
                <a:ea typeface="+mn-ea"/>
                <a:cs typeface="+mn-cs"/>
              </a:rPr>
              <a:t>notso</a:t>
            </a:r>
            <a:r>
              <a:rPr lang="en-US" sz="1200" b="0" i="0" u="none" strike="noStrike" kern="1200" baseline="0" dirty="0" smtClean="0">
                <a:solidFill>
                  <a:schemeClr val="tx1"/>
                </a:solidFill>
                <a:latin typeface="+mn-lt"/>
                <a:ea typeface="+mn-ea"/>
                <a:cs typeface="+mn-cs"/>
              </a:rPr>
              <a:t>- insignificant risk that this part of the product could fail and that the failure would </a:t>
            </a:r>
            <a:r>
              <a:rPr lang="es-PE" sz="1200" b="0" i="0" u="none" strike="noStrike" kern="1200" baseline="0" dirty="0" err="1" smtClean="0">
                <a:solidFill>
                  <a:schemeClr val="tx1"/>
                </a:solidFill>
                <a:latin typeface="+mn-lt"/>
                <a:ea typeface="+mn-ea"/>
                <a:cs typeface="+mn-cs"/>
              </a:rPr>
              <a:t>have</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major</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repercussions</a:t>
            </a:r>
            <a:r>
              <a:rPr lang="es-PE"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servicing technical debt, therefore, we should target and service the </a:t>
            </a:r>
            <a:r>
              <a:rPr lang="en-US" sz="1200" b="0" i="0" u="none" strike="noStrike" kern="1200" baseline="0" dirty="0" err="1" smtClean="0">
                <a:solidFill>
                  <a:schemeClr val="tx1"/>
                </a:solidFill>
                <a:latin typeface="+mn-lt"/>
                <a:ea typeface="+mn-ea"/>
                <a:cs typeface="+mn-cs"/>
              </a:rPr>
              <a:t>highinterest</a:t>
            </a:r>
            <a:r>
              <a:rPr lang="en-US" sz="1200" b="0" i="0" u="none" strike="noStrike" kern="1200" baseline="0" dirty="0" smtClean="0">
                <a:solidFill>
                  <a:schemeClr val="tx1"/>
                </a:solidFill>
                <a:latin typeface="+mn-lt"/>
                <a:ea typeface="+mn-ea"/>
                <a:cs typeface="+mn-cs"/>
              </a:rPr>
              <a:t> technical debt first. Any reasonable business person would do the same with financial debt. For example, unless there is a compelling reason, as a rule we would pay off the financial debt with an 18% interest rate before we repay the debt with a </a:t>
            </a:r>
            <a:r>
              <a:rPr lang="es-PE" sz="1200" b="0" i="0" u="none" strike="noStrike" kern="1200" baseline="0" dirty="0" smtClean="0">
                <a:solidFill>
                  <a:schemeClr val="tx1"/>
                </a:solidFill>
                <a:latin typeface="+mn-lt"/>
                <a:ea typeface="+mn-ea"/>
                <a:cs typeface="+mn-cs"/>
              </a:rPr>
              <a:t>6% </a:t>
            </a:r>
            <a:r>
              <a:rPr lang="es-PE" sz="1200" b="0" i="0" u="none" strike="noStrike" kern="1200" baseline="0" dirty="0" err="1" smtClean="0">
                <a:solidFill>
                  <a:schemeClr val="tx1"/>
                </a:solidFill>
                <a:latin typeface="+mn-lt"/>
                <a:ea typeface="+mn-ea"/>
                <a:cs typeface="+mn-cs"/>
              </a:rPr>
              <a:t>interest</a:t>
            </a:r>
            <a:r>
              <a:rPr lang="es-PE" sz="1200" b="0" i="0" u="none" strike="noStrike" kern="1200" baseline="0" dirty="0" smtClean="0">
                <a:solidFill>
                  <a:schemeClr val="tx1"/>
                </a:solidFill>
                <a:latin typeface="+mn-lt"/>
                <a:ea typeface="+mn-ea"/>
                <a:cs typeface="+mn-cs"/>
              </a:rPr>
              <a:t> </a:t>
            </a:r>
            <a:r>
              <a:rPr lang="es-PE" sz="1200" b="0" i="0" u="none" strike="noStrike" kern="1200" baseline="0" dirty="0" err="1" smtClean="0">
                <a:solidFill>
                  <a:schemeClr val="tx1"/>
                </a:solidFill>
                <a:latin typeface="+mn-lt"/>
                <a:ea typeface="+mn-ea"/>
                <a:cs typeface="+mn-cs"/>
              </a:rPr>
              <a:t>rate</a:t>
            </a:r>
            <a:r>
              <a:rPr lang="es-PE" sz="1200" b="0" i="0" u="none" strike="noStrike" kern="1200" baseline="0" dirty="0" smtClean="0">
                <a:solidFill>
                  <a:schemeClr val="tx1"/>
                </a:solidFill>
                <a:latin typeface="+mn-lt"/>
                <a:ea typeface="+mn-ea"/>
                <a:cs typeface="+mn-cs"/>
              </a:rPr>
              <a:t>.</a:t>
            </a:r>
          </a:p>
          <a:p>
            <a:endParaRPr lang="es-P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Some organizations have accrued such high levels of technical debt that they can become a bit paralyzed because they don’t know how to get started. For them, the high-interest debt might be obvious but daunting in size. To prime the pump of debt reduction, they may choose to repay a small debt to get accustomed to the process of debt repayment. I am in favor of taking whatever actions might be culturally necessary to give organizations the jolt they need to start managing their debt. As I will describe next, if we repay technical debt while performing customer-valuable work, we can incrementally focus on a small amount of debt that is worth repaying.</a:t>
            </a:r>
            <a:endParaRPr lang="en-US" sz="1200" b="1"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0" i="0" u="none" strike="noStrike" kern="1200" baseline="0" dirty="0" smtClean="0">
                <a:solidFill>
                  <a:schemeClr val="tx1"/>
                </a:solidFill>
                <a:effectLst/>
                <a:latin typeface="+mn-lt"/>
                <a:ea typeface="+mn-ea"/>
                <a:cs typeface="+mn-cs"/>
              </a:rPr>
              <a:t>1. </a:t>
            </a:r>
            <a:r>
              <a:rPr lang="en-US" sz="1200" b="0" i="0" u="none" strike="noStrike" kern="1200" baseline="0" dirty="0" err="1" smtClean="0">
                <a:solidFill>
                  <a:schemeClr val="tx1"/>
                </a:solidFill>
                <a:effectLst/>
                <a:latin typeface="+mn-lt"/>
                <a:ea typeface="+mn-ea"/>
                <a:cs typeface="+mn-cs"/>
              </a:rPr>
              <a:t>Listar</a:t>
            </a: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39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smtClean="0">
                <a:hlinkClick r:id="rId3"/>
              </a:rPr>
              <a:t>http://xjm.drupalgardens.com/blog/technical-debt-drupal-8-or-when-will-it-be-ready</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r>
              <a:rPr lang="en-US" sz="1200" b="1" i="0" u="none" strike="noStrike" kern="1200" baseline="0" dirty="0" err="1" smtClean="0">
                <a:solidFill>
                  <a:schemeClr val="tx1"/>
                </a:solidFill>
                <a:effectLst/>
                <a:latin typeface="+mn-lt"/>
                <a:ea typeface="+mn-ea"/>
                <a:cs typeface="+mn-cs"/>
              </a:rPr>
              <a:t>Clasificar</a:t>
            </a:r>
            <a:endParaRPr lang="en-US" sz="1200" b="1" i="0" u="none" strike="noStrike" kern="1200" baseline="0" dirty="0" smtClean="0">
              <a:solidFill>
                <a:schemeClr val="tx1"/>
              </a:solidFill>
              <a:effectLst/>
              <a:latin typeface="+mn-lt"/>
              <a:ea typeface="+mn-ea"/>
              <a:cs typeface="+mn-cs"/>
            </a:endParaRPr>
          </a:p>
          <a:p>
            <a:pPr marL="0" indent="0">
              <a:buFontTx/>
              <a:buNone/>
            </a:pPr>
            <a:r>
              <a:rPr lang="es-PE" dirty="0" smtClean="0">
                <a:hlinkClick r:id="rId3"/>
              </a:rPr>
              <a:t>http://www.codovation.com/2012/06/effective-steps-to-reduce-technical-debt-an-agile-approach/</a:t>
            </a:r>
            <a:endParaRPr lang="en-US" sz="1200" b="1" i="0" u="none" strike="noStrike" kern="1200" baseline="0" dirty="0" smtClean="0">
              <a:solidFill>
                <a:schemeClr val="tx1"/>
              </a:solidFill>
              <a:effectLst/>
              <a:latin typeface="+mn-lt"/>
              <a:ea typeface="+mn-ea"/>
              <a:cs typeface="+mn-cs"/>
            </a:endParaRPr>
          </a:p>
          <a:p>
            <a:pPr marL="0" indent="0">
              <a:buFontTx/>
              <a:buNone/>
            </a:pPr>
            <a:r>
              <a:rPr lang="en-US" sz="1200" b="0" i="0" u="none" strike="noStrike" kern="1200" baseline="0" dirty="0" smtClean="0">
                <a:solidFill>
                  <a:schemeClr val="tx1"/>
                </a:solidFill>
                <a:effectLst/>
                <a:latin typeface="+mn-lt"/>
                <a:ea typeface="+mn-ea"/>
                <a:cs typeface="+mn-cs"/>
              </a:rPr>
              <a:t>All team members should understand what they are talking about, the reasons why A comes first and B second … Therefore it’s not important to find concrete numbers but a feeling about the relative sizes of all work items.</a:t>
            </a:r>
          </a:p>
          <a:p>
            <a:pPr marL="0" indent="0">
              <a:buFontTx/>
              <a:buNone/>
            </a:pPr>
            <a:endParaRPr lang="en-US" sz="1200" b="0" i="0" u="none" strike="noStrike" kern="1200" baseline="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RISK</a:t>
            </a:r>
            <a:endParaRPr lang="en-US" sz="1200" kern="1200" dirty="0" smtClean="0">
              <a:solidFill>
                <a:schemeClr val="tx1"/>
              </a:solidFill>
              <a:effectLst/>
              <a:latin typeface="+mn-lt"/>
              <a:ea typeface="+mn-ea"/>
              <a:cs typeface="+mn-cs"/>
            </a:endParaRP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2</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Murphy’s law needs to be taken into consideration when deciding how much technical debt to accept</a:t>
            </a:r>
          </a:p>
          <a:p>
            <a:r>
              <a:rPr lang="en-US" sz="1200" kern="1200" dirty="0" smtClean="0">
                <a:solidFill>
                  <a:schemeClr val="tx1"/>
                </a:solidFill>
                <a:effectLst/>
                <a:latin typeface="+mn-lt"/>
                <a:ea typeface="+mn-ea"/>
                <a:cs typeface="+mn-cs"/>
              </a:rPr>
              <a:t> </a:t>
            </a:r>
          </a:p>
          <a:p>
            <a:r>
              <a:rPr lang="es-PE" sz="1200" b="1" i="1" kern="1200" dirty="0" err="1" smtClean="0">
                <a:solidFill>
                  <a:schemeClr val="tx1"/>
                </a:solidFill>
                <a:effectLst/>
                <a:latin typeface="+mn-lt"/>
                <a:ea typeface="+mn-ea"/>
                <a:cs typeface="+mn-cs"/>
              </a:rPr>
              <a:t>Ref</a:t>
            </a:r>
            <a:r>
              <a:rPr lang="es-PE" sz="1200" b="1" i="1" kern="1200" dirty="0" smtClean="0">
                <a:solidFill>
                  <a:schemeClr val="tx1"/>
                </a:solidFill>
                <a:effectLst/>
                <a:latin typeface="+mn-lt"/>
                <a:ea typeface="+mn-ea"/>
                <a:cs typeface="+mn-cs"/>
              </a:rPr>
              <a:t>: </a:t>
            </a:r>
            <a:r>
              <a:rPr lang="es-PE" sz="1200" b="1" i="1" kern="1200" dirty="0" err="1" smtClean="0">
                <a:solidFill>
                  <a:schemeClr val="tx1"/>
                </a:solidFill>
                <a:effectLst/>
                <a:latin typeface="+mn-lt"/>
                <a:ea typeface="+mn-ea"/>
                <a:cs typeface="+mn-cs"/>
              </a:rPr>
              <a:t>Managing</a:t>
            </a:r>
            <a:r>
              <a:rPr lang="es-PE" sz="1200" b="1" i="1" kern="1200" dirty="0" smtClean="0">
                <a:solidFill>
                  <a:schemeClr val="tx1"/>
                </a:solidFill>
                <a:effectLst/>
                <a:latin typeface="+mn-lt"/>
                <a:ea typeface="+mn-ea"/>
                <a:cs typeface="+mn-cs"/>
              </a:rPr>
              <a:t> TD – ACM </a:t>
            </a:r>
            <a:r>
              <a:rPr lang="es-PE" sz="1200" b="1" i="1" kern="1200" dirty="0" err="1" smtClean="0">
                <a:solidFill>
                  <a:schemeClr val="tx1"/>
                </a:solidFill>
                <a:effectLst/>
                <a:latin typeface="+mn-lt"/>
                <a:ea typeface="+mn-ea"/>
                <a:cs typeface="+mn-cs"/>
              </a:rPr>
              <a:t>Queue</a:t>
            </a:r>
            <a:r>
              <a:rPr lang="es-PE" sz="1200" b="1" i="1" kern="1200" dirty="0" smtClean="0">
                <a:solidFill>
                  <a:schemeClr val="tx1"/>
                </a:solidFill>
                <a:effectLst/>
                <a:latin typeface="+mn-lt"/>
                <a:ea typeface="+mn-ea"/>
                <a:cs typeface="+mn-cs"/>
              </a:rPr>
              <a:t> – </a:t>
            </a:r>
            <a:r>
              <a:rPr lang="es-PE" sz="1200" b="1" i="1" kern="1200" dirty="0" err="1" smtClean="0">
                <a:solidFill>
                  <a:schemeClr val="tx1"/>
                </a:solidFill>
                <a:effectLst/>
                <a:latin typeface="+mn-lt"/>
                <a:ea typeface="+mn-ea"/>
                <a:cs typeface="+mn-cs"/>
              </a:rPr>
              <a:t>Pag</a:t>
            </a:r>
            <a:r>
              <a:rPr lang="es-PE" sz="1200" b="1" i="1" kern="1200" dirty="0" smtClean="0">
                <a:solidFill>
                  <a:schemeClr val="tx1"/>
                </a:solidFill>
                <a:effectLst/>
                <a:latin typeface="+mn-lt"/>
                <a:ea typeface="+mn-ea"/>
                <a:cs typeface="+mn-cs"/>
              </a:rPr>
              <a:t> 3</a:t>
            </a:r>
            <a:endParaRPr lang="es-P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analysis of technical debt that resonates with some people is that managing technical debt is a way of managing risk in the technical realm. </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indent="0">
              <a:buFontTx/>
              <a:buNone/>
            </a:pPr>
            <a:endParaRPr lang="en-US" sz="1200" b="0" i="0" u="none" strike="noStrike" kern="1200" baseline="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http://www.scrumalliance.org/community/articles/2008/february/reducing-the-test-automation-deficit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which test do you think we should automate first? Should we automate "Change skin" which is low-risk, easy to test manually, and difficult to automate? Or should we automate "Block account" which is high risk, difficult to test manually, and easy to automate? That's a fairly easy decision: "Block Account."</a:t>
            </a:r>
          </a:p>
          <a:p>
            <a:r>
              <a:rPr lang="en-US" sz="1200" b="0" i="0" kern="1200" dirty="0" smtClean="0">
                <a:solidFill>
                  <a:schemeClr val="tx1"/>
                </a:solidFill>
                <a:effectLst/>
                <a:latin typeface="+mn-lt"/>
                <a:ea typeface="+mn-ea"/>
                <a:cs typeface="+mn-cs"/>
              </a:rPr>
              <a:t>But here's a more difficult decision. Should we automate "Validate transfer" which is high-risk, hard to test manually, and hard to automate? Or should we automate "Deposit cash" which also is high-risk, but easy to test manually and easy to automate? That decision is context dependent.</a:t>
            </a:r>
          </a:p>
          <a:p>
            <a:r>
              <a:rPr lang="en-US" sz="1200" b="0" i="0" kern="1200" dirty="0" smtClean="0">
                <a:solidFill>
                  <a:schemeClr val="tx1"/>
                </a:solidFill>
                <a:effectLst/>
                <a:latin typeface="+mn-lt"/>
                <a:ea typeface="+mn-ea"/>
                <a:cs typeface="+mn-cs"/>
              </a:rPr>
              <a:t>To sort the list, you need to make three decisions: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easy to test manually, or the low risk test that is difficult to test manually?</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test that is easy to do manually and easy to automate, or the test that is hard to do manually and hard to automate?</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Which do you automate first? The high risk test that is hard to automate, or the low risk test that is easy to automate?</a:t>
            </a:r>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http://www.jfokus.se/jfokus11/preso/jf11_ScrumAndXPBeyondTheTrenches.pdf</a:t>
            </a: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44</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45</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es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importante</a:t>
            </a:r>
            <a:endParaRPr lang="en-US" sz="1200" b="1" i="0" kern="1200" baseline="0" dirty="0" smtClean="0">
              <a:solidFill>
                <a:schemeClr val="tx1"/>
              </a:solidFill>
              <a:effectLst/>
              <a:latin typeface="+mn-lt"/>
              <a:ea typeface="+mn-ea"/>
              <a:cs typeface="+mn-cs"/>
            </a:endParaRP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let’s look at value. A number of studies have shown that 50% or more of functionality delivered is rarely or never used. Even if some of that functionality is necessary, for example the functionality for year-end accounting close, there is still a huge percentage of unused functionality in most software systems. This leads the conclusion that scope is a very poor project control mechanism</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Podemos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ignorar</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Calidad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pero</a:t>
            </a:r>
            <a:r>
              <a:rPr lang="en-US" sz="1200" b="0" i="0" kern="1200" dirty="0" smtClean="0">
                <a:solidFill>
                  <a:schemeClr val="tx1"/>
                </a:solidFill>
                <a:effectLst/>
                <a:latin typeface="+mn-lt"/>
                <a:ea typeface="+mn-ea"/>
                <a:cs typeface="+mn-cs"/>
              </a:rPr>
              <a:t> los </a:t>
            </a:r>
            <a:r>
              <a:rPr lang="en-US" sz="1200" b="0" i="0" kern="1200" dirty="0" err="1" smtClean="0">
                <a:solidFill>
                  <a:schemeClr val="tx1"/>
                </a:solidFill>
                <a:effectLst/>
                <a:latin typeface="+mn-lt"/>
                <a:ea typeface="+mn-ea"/>
                <a:cs typeface="+mn-cs"/>
              </a:rPr>
              <a:t>problemas</a:t>
            </a:r>
            <a:r>
              <a:rPr lang="en-US" sz="1200" b="0" i="0" kern="1200" dirty="0" smtClean="0">
                <a:solidFill>
                  <a:schemeClr val="tx1"/>
                </a:solidFill>
                <a:effectLst/>
                <a:latin typeface="+mn-lt"/>
                <a:ea typeface="+mn-ea"/>
                <a:cs typeface="+mn-cs"/>
              </a:rPr>
              <a:t> de</a:t>
            </a:r>
            <a:r>
              <a:rPr lang="en-US" sz="1200" b="0" i="0" kern="1200" baseline="0" dirty="0" smtClean="0">
                <a:solidFill>
                  <a:schemeClr val="tx1"/>
                </a:solidFill>
                <a:effectLst/>
                <a:latin typeface="+mn-lt"/>
                <a:ea typeface="+mn-ea"/>
                <a:cs typeface="+mn-cs"/>
              </a:rPr>
              <a:t> la no </a:t>
            </a:r>
            <a:r>
              <a:rPr lang="en-US" sz="1200" b="0" i="0" kern="1200" baseline="0" dirty="0" err="1" smtClean="0">
                <a:solidFill>
                  <a:schemeClr val="tx1"/>
                </a:solidFill>
                <a:effectLst/>
                <a:latin typeface="+mn-lt"/>
                <a:ea typeface="+mn-ea"/>
                <a:cs typeface="+mn-cs"/>
              </a:rPr>
              <a:t>calidad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nunca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ignorarán</a:t>
            </a:r>
            <a:r>
              <a:rPr lang="en-US" sz="1200" b="0" i="0" kern="1200" baseline="0" dirty="0" smtClean="0">
                <a:solidFill>
                  <a:schemeClr val="tx1"/>
                </a:solidFill>
                <a:effectLst/>
                <a:latin typeface="+mn-lt"/>
                <a:ea typeface="+mn-ea"/>
                <a:cs typeface="+mn-cs"/>
              </a:rPr>
              <a:t>.</a:t>
            </a:r>
          </a:p>
          <a:p>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46</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Agile Triangle, shown in the figure and introduced in </a:t>
            </a:r>
            <a:r>
              <a:rPr lang="en-US" sz="1200" b="0" i="1" u="none" strike="noStrike" kern="1200" dirty="0" smtClean="0">
                <a:solidFill>
                  <a:schemeClr val="tx1"/>
                </a:solidFill>
                <a:effectLst/>
                <a:latin typeface="+mn-lt"/>
                <a:ea typeface="+mn-ea"/>
                <a:cs typeface="+mn-cs"/>
                <a:hlinkClick r:id="rId3"/>
              </a:rPr>
              <a:t>Agile Project Management</a:t>
            </a:r>
            <a:r>
              <a:rPr lang="en-US" sz="1200" b="0" i="0" u="none" strike="noStrike" kern="1200" dirty="0" smtClean="0">
                <a:solidFill>
                  <a:schemeClr val="tx1"/>
                </a:solidFill>
                <a:effectLst/>
                <a:latin typeface="+mn-lt"/>
                <a:ea typeface="+mn-ea"/>
                <a:cs typeface="+mn-cs"/>
                <a:hlinkClick r:id="rId3"/>
              </a:rPr>
              <a:t>2</a:t>
            </a:r>
            <a:r>
              <a:rPr lang="en-US" sz="1200" b="0" i="0" u="none" strike="noStrike" kern="1200" baseline="30000" dirty="0" smtClean="0">
                <a:solidFill>
                  <a:schemeClr val="tx1"/>
                </a:solidFill>
                <a:effectLst/>
                <a:latin typeface="+mn-lt"/>
                <a:ea typeface="+mn-ea"/>
                <a:cs typeface="+mn-cs"/>
                <a:hlinkClick r:id="rId3"/>
              </a:rPr>
              <a:t>nd</a:t>
            </a:r>
            <a:r>
              <a:rPr lang="en-US" sz="1200" b="0" i="0" u="none" strike="noStrike" kern="1200" dirty="0" smtClean="0">
                <a:solidFill>
                  <a:schemeClr val="tx1"/>
                </a:solidFill>
                <a:effectLst/>
                <a:latin typeface="+mn-lt"/>
                <a:ea typeface="+mn-ea"/>
                <a:cs typeface="+mn-cs"/>
                <a:hlinkClick r:id="rId3"/>
              </a:rPr>
              <a:t> Edition</a:t>
            </a:r>
            <a:r>
              <a:rPr lang="en-US" sz="1200" b="0" i="0" kern="1200" dirty="0" smtClean="0">
                <a:solidFill>
                  <a:schemeClr val="tx1"/>
                </a:solidFill>
                <a:effectLst/>
                <a:latin typeface="+mn-lt"/>
                <a:ea typeface="+mn-ea"/>
                <a:cs typeface="+mn-cs"/>
              </a:rPr>
              <a:t>),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47</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TODO:</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a:t>
            </a:r>
            <a:r>
              <a:rPr lang="en-US" sz="1200" b="1" i="0" kern="1200" baseline="0" dirty="0" err="1" smtClean="0">
                <a:solidFill>
                  <a:schemeClr val="tx1"/>
                </a:solidFill>
                <a:effectLst/>
                <a:latin typeface="+mn-lt"/>
                <a:ea typeface="+mn-ea"/>
                <a:cs typeface="+mn-cs"/>
              </a:rPr>
              <a:t>que</a:t>
            </a:r>
            <a:r>
              <a:rPr lang="en-US" sz="1200" b="1" i="0" kern="1200" baseline="0" dirty="0" smtClean="0">
                <a:solidFill>
                  <a:schemeClr val="tx1"/>
                </a:solidFill>
                <a:effectLst/>
                <a:latin typeface="+mn-lt"/>
                <a:ea typeface="+mn-ea"/>
                <a:cs typeface="+mn-cs"/>
              </a:rPr>
              <a:t> se </a:t>
            </a:r>
            <a:r>
              <a:rPr lang="en-US" sz="1200" b="1" i="0" kern="1200" baseline="0" dirty="0" err="1" smtClean="0">
                <a:solidFill>
                  <a:schemeClr val="tx1"/>
                </a:solidFill>
                <a:effectLst/>
                <a:latin typeface="+mn-lt"/>
                <a:ea typeface="+mn-ea"/>
                <a:cs typeface="+mn-cs"/>
              </a:rPr>
              <a:t>pueden</a:t>
            </a:r>
            <a:r>
              <a:rPr lang="en-US" sz="1200" b="1" i="0" kern="1200" baseline="0" dirty="0" smtClean="0">
                <a:solidFill>
                  <a:schemeClr val="tx1"/>
                </a:solidFill>
                <a:effectLst/>
                <a:latin typeface="+mn-lt"/>
                <a:ea typeface="+mn-ea"/>
                <a:cs typeface="+mn-cs"/>
              </a:rPr>
              <a:t> responder</a:t>
            </a:r>
            <a:endParaRPr lang="en-US" sz="1200" b="1" i="0" kern="1200" dirty="0" smtClean="0">
              <a:solidFill>
                <a:schemeClr val="tx1"/>
              </a:solidFill>
              <a:effectLst/>
              <a:latin typeface="+mn-lt"/>
              <a:ea typeface="+mn-ea"/>
              <a:cs typeface="+mn-cs"/>
            </a:endParaRPr>
          </a:p>
          <a:p>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AGILE TRIANGLE</a:t>
            </a:r>
          </a:p>
          <a:p>
            <a:r>
              <a:rPr lang="es-PE" dirty="0" smtClean="0">
                <a:hlinkClick r:id="rId3"/>
              </a:rPr>
              <a:t>http://jimhighsmith.com/beyond-scope-schedule-and-cost-the-agile-triangle/</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Agile Triangle, gives us a different way of looking at success, addresses the real goals of projects—producing value that delights customers, building in quality that speeds the development process and creates a viable platform for future enhancements, and delivering within constraints (which are scope, schedule, and cost). The Agile Triangle alters how we view success.</a:t>
            </a:r>
            <a:endParaRPr lang="en-US" sz="1200" b="0" i="0" kern="1200" baseline="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QUALITY</a:t>
            </a:r>
            <a:r>
              <a:rPr lang="en-US" sz="1200" b="1" i="0" kern="1200" baseline="0" dirty="0" smtClean="0">
                <a:solidFill>
                  <a:schemeClr val="tx1"/>
                </a:solidFill>
                <a:effectLst/>
                <a:latin typeface="+mn-lt"/>
                <a:ea typeface="+mn-ea"/>
                <a:cs typeface="+mn-cs"/>
              </a:rPr>
              <a:t> IS IMPORTANT</a:t>
            </a:r>
          </a:p>
          <a:p>
            <a:r>
              <a:rPr lang="es-PE" dirty="0" smtClean="0">
                <a:hlinkClick r:id="rId3"/>
              </a:rPr>
              <a:t>http://jimhighsmith.com/beyond-scope-schedule-and-cost-the-agile-triangle/</a:t>
            </a:r>
            <a:endParaRPr lang="en-US" sz="1200" b="1" i="0" kern="1200" baseline="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The Agile Triangle elevates the critical role of quality, a dimension we have given lip service to for far too long. If we are serious about quality then it deserves a primary place in any measurement program. Quality comes in two flavors—today and tomorrow. “Today” quality addresses the current iteration or release of a product. It measures the reliability of the product—“Does it operate correctly?” If a product operates reliably, it delivers value to the customer in the form of implemented features. Products that are un-reliable, ones that give incorrect answers or periodically fail completely will fail to deliver current value.</a:t>
            </a:r>
          </a:p>
          <a:p>
            <a:r>
              <a:rPr lang="en-US" sz="1200" b="0" i="0" u="none" strike="noStrike" kern="1200" dirty="0" smtClean="0">
                <a:solidFill>
                  <a:schemeClr val="tx1"/>
                </a:solidFill>
                <a:effectLst/>
                <a:latin typeface="+mn-lt"/>
                <a:ea typeface="+mn-ea"/>
                <a:cs typeface="+mn-cs"/>
              </a:rPr>
              <a:t>The second dimension is future quality—“Can the product continue to deliver value in the future?” The ability to deliver in the future tests an application’s ability to respond to business changes, both anticipated and unanticipated. While we can often use flexible designs for anticipated changes, allowing for tax table changes for example, the strategy to deal with unanticipated changes is different. Responding to the unanticipated future requires adaptability, and the key to adaptability is keeping technical debt low.</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VALUE</a:t>
            </a:r>
            <a:r>
              <a:rPr lang="en-US" sz="1200" b="1" i="0" kern="1200" baseline="0" dirty="0" smtClean="0">
                <a:solidFill>
                  <a:schemeClr val="tx1"/>
                </a:solidFill>
                <a:effectLst/>
                <a:latin typeface="+mn-lt"/>
                <a:ea typeface="+mn-ea"/>
                <a:cs typeface="+mn-cs"/>
              </a:rPr>
              <a:t> AND QUAALITY ARE HARD TO MEASURE</a:t>
            </a:r>
            <a:endParaRPr lang="en-US" sz="1200" b="1" i="0" kern="1200" dirty="0" smtClean="0">
              <a:solidFill>
                <a:schemeClr val="tx1"/>
              </a:solidFill>
              <a:effectLst/>
              <a:latin typeface="+mn-lt"/>
              <a:ea typeface="+mn-ea"/>
              <a:cs typeface="+mn-cs"/>
            </a:endParaRPr>
          </a:p>
          <a:p>
            <a:r>
              <a:rPr lang="es-PE" dirty="0" smtClean="0">
                <a:hlinkClick r:id="rId4"/>
              </a:rPr>
              <a:t>http://blog.cutter.com/2009/08/10/beyond-scope-schedule-and-cost-measuring-agile-performance/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Admittedly it is harder to measure value and quality than it is to measure cost and schedule. However, it’s much better to have fuzzy measures of really important things that precise measures of less important things.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MEDIDAS</a:t>
            </a:r>
            <a:r>
              <a:rPr lang="en-US" sz="1200" b="1" i="0" kern="1200" baseline="0" dirty="0" smtClean="0">
                <a:solidFill>
                  <a:schemeClr val="tx1"/>
                </a:solidFill>
                <a:effectLst/>
                <a:latin typeface="+mn-lt"/>
                <a:ea typeface="+mn-ea"/>
                <a:cs typeface="+mn-cs"/>
              </a:rPr>
              <a:t> DIFUSAS</a:t>
            </a: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http://jimhighsmith.com/beyond-scope-schedule-and-cost-the-agile-triangle/</a:t>
            </a: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Fuzzy measures of important things are better than precise measures of un-important ones</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PREGUNTAS</a:t>
            </a:r>
            <a:r>
              <a:rPr lang="en-US" sz="1200" b="1" i="0" kern="1200" baseline="0" dirty="0" smtClean="0">
                <a:solidFill>
                  <a:schemeClr val="tx1"/>
                </a:solidFill>
                <a:effectLst/>
                <a:latin typeface="+mn-lt"/>
                <a:ea typeface="+mn-ea"/>
                <a:cs typeface="+mn-cs"/>
              </a:rPr>
              <a:t> IMPORTANTES</a:t>
            </a:r>
          </a:p>
          <a:p>
            <a:r>
              <a:rPr lang="es-PE" dirty="0" smtClean="0">
                <a:hlinkClick r:id="rId5"/>
              </a:rPr>
              <a:t>http://theagileexecutive.com/2010/05/19/how-many-metrics-do-you-need-to-effectively-govern-the-software-process/</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value, cost and technical debt address the most important high level governance considerations:</a:t>
            </a:r>
          </a:p>
          <a:p>
            <a:r>
              <a:rPr lang="en-US" sz="1200" b="0" i="0" kern="1200" dirty="0" smtClean="0">
                <a:solidFill>
                  <a:schemeClr val="tx1"/>
                </a:solidFill>
                <a:effectLst/>
                <a:latin typeface="+mn-lt"/>
                <a:ea typeface="+mn-ea"/>
                <a:cs typeface="+mn-cs"/>
              </a:rPr>
              <a:t>Value –&gt; Why are we doing the project?</a:t>
            </a:r>
          </a:p>
          <a:p>
            <a:r>
              <a:rPr lang="en-US" sz="1200" b="0" i="0" kern="1200" dirty="0" smtClean="0">
                <a:solidFill>
                  <a:schemeClr val="tx1"/>
                </a:solidFill>
                <a:effectLst/>
                <a:latin typeface="+mn-lt"/>
                <a:ea typeface="+mn-ea"/>
                <a:cs typeface="+mn-cs"/>
              </a:rPr>
              <a:t>Cost –&gt; Can we afford the project?</a:t>
            </a:r>
          </a:p>
          <a:p>
            <a:r>
              <a:rPr lang="en-US" sz="1200" b="0" i="0" kern="1200" dirty="0" smtClean="0">
                <a:solidFill>
                  <a:schemeClr val="tx1"/>
                </a:solidFill>
                <a:effectLst/>
                <a:latin typeface="+mn-lt"/>
                <a:ea typeface="+mn-ea"/>
                <a:cs typeface="+mn-cs"/>
              </a:rPr>
              <a:t>Technical debt –&gt; Is the execution risk acceptable?</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b="1" noProof="0" dirty="0" smtClean="0">
                <a:solidFill>
                  <a:schemeClr val="accent2"/>
                </a:solidFill>
              </a:rPr>
              <a:t>REF:</a:t>
            </a:r>
            <a:r>
              <a:rPr lang="es-PE" b="1" baseline="0" noProof="0" dirty="0" smtClean="0">
                <a:solidFill>
                  <a:schemeClr val="accent2"/>
                </a:solidFill>
              </a:rPr>
              <a:t> </a:t>
            </a:r>
            <a:r>
              <a:rPr lang="es-PE" b="1" baseline="0" noProof="0" dirty="0" err="1" smtClean="0">
                <a:solidFill>
                  <a:schemeClr val="accent2"/>
                </a:solidFill>
              </a:rPr>
              <a:t>SPaMCAST</a:t>
            </a:r>
            <a:r>
              <a:rPr lang="es-PE" b="1" baseline="0" noProof="0" dirty="0" smtClean="0">
                <a:solidFill>
                  <a:schemeClr val="accent2"/>
                </a:solidFill>
              </a:rPr>
              <a:t> – Interview Israel </a:t>
            </a:r>
            <a:r>
              <a:rPr lang="es-PE" b="1" baseline="0" noProof="0" dirty="0" err="1" smtClean="0">
                <a:solidFill>
                  <a:schemeClr val="accent2"/>
                </a:solidFill>
              </a:rPr>
              <a:t>Gat</a:t>
            </a:r>
            <a:endParaRPr lang="es-PE" b="1" noProof="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noProof="0" dirty="0" smtClean="0">
                <a:solidFill>
                  <a:schemeClr val="accent2"/>
                </a:solidFill>
              </a:rPr>
              <a:t>Básicamente es una medida cuantitativa de</a:t>
            </a:r>
            <a:r>
              <a:rPr lang="es-PE" baseline="0" noProof="0" dirty="0" smtClean="0">
                <a:solidFill>
                  <a:schemeClr val="accent2"/>
                </a:solidFill>
              </a:rPr>
              <a:t> que tan bien o pobre está nuestro software y lo expresa como deuda </a:t>
            </a:r>
            <a:r>
              <a:rPr lang="es-PE" baseline="0" noProof="0" dirty="0" err="1" smtClean="0">
                <a:solidFill>
                  <a:schemeClr val="accent2"/>
                </a:solidFill>
              </a:rPr>
              <a:t>financier</a:t>
            </a:r>
            <a:r>
              <a:rPr lang="es-PE" baseline="0" noProof="0" dirty="0" smtClean="0">
                <a:solidFill>
                  <a:schemeClr val="accent2"/>
                </a:solidFill>
              </a:rPr>
              <a:t> en términos de dinero que se tiene que pagar.</a:t>
            </a:r>
            <a:endParaRPr lang="es-PE" baseline="0" noProof="0" dirty="0" smtClean="0">
              <a:solidFill>
                <a:schemeClr val="accent2"/>
              </a:solidFill>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PE"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hlinkClick r:id="rId3"/>
              </a:rPr>
              <a:t>http://www.sqale.org/blog/why-managers-like-the-technical-debt-concept</a:t>
            </a:r>
            <a:endParaRPr lang="en-US"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2"/>
                </a:solidFill>
              </a:rPr>
              <a:t>Technical debt is an objective measure of quality. In fact it measures “non-quality” and tells you how far (in terms of days, $…) you are from complying with your “right code” definition. This is a very simple concept. It is easy to understand and facilitates communication.</a:t>
            </a:r>
          </a:p>
          <a:p>
            <a:endParaRPr lang="es-PE" dirty="0" smtClean="0"/>
          </a:p>
          <a:p>
            <a:r>
              <a:rPr lang="es-PE" dirty="0" smtClean="0">
                <a:hlinkClick r:id="rId4"/>
              </a:rPr>
              <a:t>http://blog.techdebt.org/interviews/230/interview-with-israel-gat-on-technical-debt-cutter-consortium</a:t>
            </a:r>
            <a:endParaRPr lang="es-PE" dirty="0" smtClean="0"/>
          </a:p>
          <a:p>
            <a:r>
              <a:rPr lang="en-US" sz="1200" b="0" i="0" kern="1200" dirty="0" smtClean="0">
                <a:solidFill>
                  <a:schemeClr val="tx1"/>
                </a:solidFill>
                <a:effectLst/>
                <a:latin typeface="+mn-lt"/>
                <a:ea typeface="+mn-ea"/>
                <a:cs typeface="+mn-cs"/>
              </a:rPr>
              <a:t>“The sum of remediation costs for all non-compliances.” Precise; concise; actionable.</a:t>
            </a:r>
          </a:p>
          <a:p>
            <a:endParaRPr lang="es-PE" dirty="0" smtClean="0"/>
          </a:p>
          <a:p>
            <a:r>
              <a:rPr lang="es-PE" dirty="0" smtClean="0">
                <a:hlinkClick r:id="rId5"/>
              </a:rPr>
              <a:t>http://docs.codehaus.org/display/SONAR/Technical+Debt+Plugin</a:t>
            </a:r>
            <a:endParaRPr lang="es-PE" dirty="0" smtClean="0"/>
          </a:p>
          <a:p>
            <a:r>
              <a:rPr lang="en-US" sz="1200" b="1" i="0" kern="1200" dirty="0" smtClean="0">
                <a:solidFill>
                  <a:schemeClr val="tx1"/>
                </a:solidFill>
                <a:effectLst/>
                <a:latin typeface="+mn-lt"/>
                <a:ea typeface="+mn-ea"/>
                <a:cs typeface="+mn-cs"/>
              </a:rPr>
              <a:t>The debt ratio</a:t>
            </a:r>
          </a:p>
          <a:p>
            <a:r>
              <a:rPr lang="en-US" sz="1200" b="0" i="0" kern="1200" dirty="0" smtClean="0">
                <a:solidFill>
                  <a:schemeClr val="tx1"/>
                </a:solidFill>
                <a:effectLst/>
                <a:latin typeface="+mn-lt"/>
                <a:ea typeface="+mn-ea"/>
                <a:cs typeface="+mn-cs"/>
              </a:rPr>
              <a:t>The debt ratio gives a percentage of the current technical debt of the project versus the total possible debt for the project.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It enables to better compare projects. Indeed having $ 10,000 debt on a "small" project does not mean the same as the same debt on a big project.</a:t>
            </a:r>
          </a:p>
          <a:p>
            <a:r>
              <a:rPr lang="en-US" sz="1200" b="1" i="0" kern="1200" dirty="0" smtClean="0">
                <a:solidFill>
                  <a:schemeClr val="tx1"/>
                </a:solidFill>
                <a:effectLst/>
                <a:latin typeface="+mn-lt"/>
                <a:ea typeface="+mn-ea"/>
                <a:cs typeface="+mn-cs"/>
              </a:rPr>
              <a:t>The cost to reimburse</a:t>
            </a:r>
          </a:p>
          <a:p>
            <a:r>
              <a:rPr lang="en-US" sz="1200" b="0" i="0" kern="1200" dirty="0" smtClean="0">
                <a:solidFill>
                  <a:schemeClr val="tx1"/>
                </a:solidFill>
                <a:effectLst/>
                <a:latin typeface="+mn-lt"/>
                <a:ea typeface="+mn-ea"/>
                <a:cs typeface="+mn-cs"/>
              </a:rPr>
              <a:t>This gives in $$ what it would cost to clean all defects on every axis (no more violations, no more duplications...).</a:t>
            </a:r>
          </a:p>
          <a:p>
            <a:r>
              <a:rPr lang="en-US" sz="1200" b="1" i="0" kern="1200" dirty="0" smtClean="0">
                <a:solidFill>
                  <a:schemeClr val="tx1"/>
                </a:solidFill>
                <a:effectLst/>
                <a:latin typeface="+mn-lt"/>
                <a:ea typeface="+mn-ea"/>
                <a:cs typeface="+mn-cs"/>
              </a:rPr>
              <a:t>The work to reimburse</a:t>
            </a:r>
          </a:p>
          <a:p>
            <a:r>
              <a:rPr lang="en-US" sz="1200" b="0" i="0" kern="1200" dirty="0" smtClean="0">
                <a:solidFill>
                  <a:schemeClr val="tx1"/>
                </a:solidFill>
                <a:effectLst/>
                <a:latin typeface="+mn-lt"/>
                <a:ea typeface="+mn-ea"/>
                <a:cs typeface="+mn-cs"/>
              </a:rPr>
              <a:t>This is the cost to reimburse expressed in man days.</a:t>
            </a:r>
          </a:p>
          <a:p>
            <a:r>
              <a:rPr lang="en-US" sz="1200" b="1" i="0" kern="1200" dirty="0" smtClean="0">
                <a:solidFill>
                  <a:schemeClr val="tx1"/>
                </a:solidFill>
                <a:effectLst/>
                <a:latin typeface="+mn-lt"/>
                <a:ea typeface="+mn-ea"/>
                <a:cs typeface="+mn-cs"/>
              </a:rPr>
              <a:t>The breakdown</a:t>
            </a:r>
          </a:p>
          <a:p>
            <a:r>
              <a:rPr lang="en-US" sz="1200" b="0" i="0" kern="1200" dirty="0" smtClean="0">
                <a:solidFill>
                  <a:schemeClr val="tx1"/>
                </a:solidFill>
                <a:effectLst/>
                <a:latin typeface="+mn-lt"/>
                <a:ea typeface="+mn-ea"/>
                <a:cs typeface="+mn-cs"/>
              </a:rPr>
              <a:t>This gives through a pie chart a view of the debt distribution across the 6 quality axes</a:t>
            </a:r>
          </a:p>
          <a:p>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49</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err="1" smtClean="0"/>
              <a:t>Drupal</a:t>
            </a:r>
            <a:r>
              <a:rPr lang="es-PE" dirty="0" smtClean="0"/>
              <a:t> se ha caracterizado por ciclos</a:t>
            </a:r>
            <a:r>
              <a:rPr lang="es-PE" baseline="0" dirty="0" smtClean="0"/>
              <a:t> pequeños de </a:t>
            </a:r>
            <a:r>
              <a:rPr lang="es-PE" baseline="0" dirty="0" err="1" smtClean="0"/>
              <a:t>releases</a:t>
            </a:r>
            <a:r>
              <a:rPr lang="es-PE" baseline="0" dirty="0" smtClean="0"/>
              <a:t>.</a:t>
            </a:r>
          </a:p>
          <a:p>
            <a:endParaRPr lang="es-PE" dirty="0" smtClean="0"/>
          </a:p>
          <a:p>
            <a:r>
              <a:rPr lang="es-PE" dirty="0" smtClean="0"/>
              <a:t>Qué</a:t>
            </a:r>
            <a:r>
              <a:rPr lang="es-PE" baseline="0" dirty="0" smtClean="0"/>
              <a:t> es lo que está ocasionando que los bugs </a:t>
            </a:r>
            <a:r>
              <a:rPr lang="es-PE" baseline="0" dirty="0" err="1" smtClean="0"/>
              <a:t>crescan</a:t>
            </a:r>
            <a:r>
              <a:rPr lang="es-PE" baseline="0" dirty="0" smtClean="0"/>
              <a:t>, por lo tanto que existan etapas largas de pruebas que terminan impactando en las fechas de los </a:t>
            </a:r>
            <a:r>
              <a:rPr lang="es-PE" baseline="0" dirty="0" err="1" smtClean="0"/>
              <a:t>releases</a:t>
            </a:r>
            <a:r>
              <a:rPr lang="es-PE" baseline="0" dirty="0" smtClean="0"/>
              <a:t> y finalmente </a:t>
            </a:r>
            <a:r>
              <a:rPr lang="es-PE" baseline="0" dirty="0" err="1" smtClean="0"/>
              <a:t>difucultanto</a:t>
            </a:r>
            <a:r>
              <a:rPr lang="es-PE" baseline="0" dirty="0" smtClean="0"/>
              <a:t> que el producto responda a las necesidades de mercado</a:t>
            </a:r>
          </a:p>
          <a:p>
            <a:endParaRPr lang="es-PE" baseline="0" dirty="0" smtClean="0"/>
          </a:p>
          <a:p>
            <a:r>
              <a:rPr lang="es-PE" baseline="0" dirty="0" smtClean="0"/>
              <a:t>Entonces cual ese problema, ese asesino oculto a</a:t>
            </a:r>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sz="1200" dirty="0" smtClean="0">
                <a:solidFill>
                  <a:srgbClr val="FF0000"/>
                </a:solidFill>
              </a:rPr>
              <a:t>Más útil para iniciar discusión y no tanto como un número específico para una hoja de cálculo</a:t>
            </a:r>
          </a:p>
          <a:p>
            <a:endParaRPr lang="es-PE" dirty="0" smtClean="0">
              <a:hlinkClick r:id="rId3"/>
            </a:endParaRPr>
          </a:p>
          <a:p>
            <a:r>
              <a:rPr lang="es-PE" dirty="0" smtClean="0">
                <a:hlinkClick r:id="rId3"/>
              </a:rPr>
              <a:t>http://www.infoq.com/news/2010/03/monetizing-technical-debt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According to Israel, there are multiple benefits of monetizing the technical debt.</a:t>
            </a:r>
          </a:p>
          <a:p>
            <a:pPr marL="228600" indent="-228600">
              <a:buFont typeface="+mj-lt"/>
              <a:buAutoNum type="arabicPeriod"/>
            </a:pPr>
            <a:r>
              <a:rPr lang="en-US" sz="1200" b="0" i="0" kern="1200" dirty="0" smtClean="0">
                <a:solidFill>
                  <a:schemeClr val="tx1"/>
                </a:solidFill>
                <a:effectLst/>
                <a:latin typeface="+mn-lt"/>
                <a:ea typeface="+mn-ea"/>
                <a:cs typeface="+mn-cs"/>
              </a:rPr>
              <a:t>It tells the teams </a:t>
            </a:r>
            <a:r>
              <a:rPr lang="en-US" sz="1200" b="0" i="0" u="none" strike="noStrike" kern="1200" dirty="0" smtClean="0">
                <a:solidFill>
                  <a:schemeClr val="accent2"/>
                </a:solidFill>
                <a:effectLst/>
                <a:latin typeface="+mn-lt"/>
                <a:ea typeface="+mn-ea"/>
                <a:cs typeface="+mn-cs"/>
                <a:hlinkClick r:id="rId4"/>
              </a:rPr>
              <a:t>when to stop developing and start refactoring</a:t>
            </a:r>
            <a:r>
              <a:rPr lang="en-US" sz="1200" b="0" i="0" kern="1200" dirty="0" smtClean="0">
                <a:solidFill>
                  <a:schemeClr val="tx1"/>
                </a:solidFill>
                <a:effectLst/>
                <a:latin typeface="+mn-lt"/>
                <a:ea typeface="+mn-ea"/>
                <a:cs typeface="+mn-cs"/>
              </a:rPr>
              <a:t> - When the technical debt reaches a certain level (say 25 cents per line of code), new functionality is put on hold. The team gets into refactoring mode and no functionality is added until the debt is brought down.</a:t>
            </a:r>
          </a:p>
          <a:p>
            <a:pPr marL="228600" indent="-228600">
              <a:buFont typeface="+mj-lt"/>
              <a:buAutoNum type="arabicPeriod"/>
            </a:pPr>
            <a:r>
              <a:rPr lang="en-US" sz="1200" b="0" i="0" kern="1200" dirty="0" smtClean="0">
                <a:solidFill>
                  <a:schemeClr val="tx1"/>
                </a:solidFill>
                <a:effectLst/>
                <a:latin typeface="+mn-lt"/>
                <a:ea typeface="+mn-ea"/>
                <a:cs typeface="+mn-cs"/>
              </a:rPr>
              <a:t>Customers of the software get an </a:t>
            </a:r>
            <a:r>
              <a:rPr lang="en-US" sz="1200" b="0" i="0" u="none" strike="noStrike" kern="1200" dirty="0" smtClean="0">
                <a:solidFill>
                  <a:schemeClr val="tx1"/>
                </a:solidFill>
                <a:effectLst/>
                <a:latin typeface="+mn-lt"/>
                <a:ea typeface="+mn-ea"/>
                <a:cs typeface="+mn-cs"/>
                <a:hlinkClick r:id="rId4"/>
              </a:rPr>
              <a:t>idea of how risky the software is</a:t>
            </a:r>
            <a:r>
              <a:rPr lang="en-US" sz="1200" b="0" i="0" kern="1200" dirty="0" smtClean="0">
                <a:solidFill>
                  <a:schemeClr val="tx1"/>
                </a:solidFill>
                <a:effectLst/>
                <a:latin typeface="+mn-lt"/>
                <a:ea typeface="+mn-ea"/>
                <a:cs typeface="+mn-cs"/>
              </a:rPr>
              <a:t> – Israel suggested that this is inline with the Agile Manifesto “Customer collaboration over contract negotiations”.</a:t>
            </a:r>
          </a:p>
          <a:p>
            <a:pPr marL="228600" indent="-228600">
              <a:buFont typeface="+mj-lt"/>
              <a:buAutoNum type="arabicPeriod"/>
            </a:pPr>
            <a:r>
              <a:rPr lang="en-US" sz="1200" b="0" i="0" kern="1200" dirty="0" smtClean="0">
                <a:solidFill>
                  <a:schemeClr val="tx1"/>
                </a:solidFill>
                <a:effectLst/>
                <a:latin typeface="+mn-lt"/>
                <a:ea typeface="+mn-ea"/>
                <a:cs typeface="+mn-cs"/>
              </a:rPr>
              <a:t>Makes </a:t>
            </a:r>
            <a:r>
              <a:rPr lang="en-US" sz="1200" b="0" i="0" u="none" strike="noStrike" kern="1200" dirty="0" smtClean="0">
                <a:solidFill>
                  <a:schemeClr val="tx1"/>
                </a:solidFill>
                <a:effectLst/>
                <a:latin typeface="+mn-lt"/>
                <a:ea typeface="+mn-ea"/>
                <a:cs typeface="+mn-cs"/>
                <a:hlinkClick r:id="rId5"/>
              </a:rPr>
              <a:t>investment decisions easy for Venture Capitalist</a:t>
            </a:r>
            <a:r>
              <a:rPr lang="en-US" sz="1200" b="0" i="0" kern="1200" dirty="0" smtClean="0">
                <a:solidFill>
                  <a:schemeClr val="tx1"/>
                </a:solidFill>
                <a:effectLst/>
                <a:latin typeface="+mn-lt"/>
                <a:ea typeface="+mn-ea"/>
                <a:cs typeface="+mn-cs"/>
              </a:rPr>
              <a:t> – VC's can determine the rationale for making an investment in a software product.</a:t>
            </a:r>
          </a:p>
          <a:p>
            <a:pPr marL="228600" indent="-228600">
              <a:buFont typeface="+mj-lt"/>
              <a:buAutoNum type="arabicPeriod"/>
            </a:pPr>
            <a:r>
              <a:rPr lang="en-US" sz="1200" b="0" i="0" kern="1200" dirty="0" smtClean="0">
                <a:solidFill>
                  <a:schemeClr val="tx1"/>
                </a:solidFill>
                <a:effectLst/>
                <a:latin typeface="+mn-lt"/>
                <a:ea typeface="+mn-ea"/>
                <a:cs typeface="+mn-cs"/>
              </a:rPr>
              <a:t>Determines the </a:t>
            </a:r>
            <a:r>
              <a:rPr lang="en-US" sz="1200" b="0" i="0" u="none" strike="noStrike" kern="1200" dirty="0" smtClean="0">
                <a:solidFill>
                  <a:schemeClr val="tx1"/>
                </a:solidFill>
                <a:effectLst/>
                <a:latin typeface="+mn-lt"/>
                <a:ea typeface="+mn-ea"/>
                <a:cs typeface="+mn-cs"/>
                <a:hlinkClick r:id="rId6"/>
              </a:rPr>
              <a:t>affordability of the software</a:t>
            </a:r>
            <a:r>
              <a:rPr lang="en-US" sz="1200" b="0" i="0" kern="1200" dirty="0" smtClean="0">
                <a:solidFill>
                  <a:schemeClr val="tx1"/>
                </a:solidFill>
                <a:effectLst/>
                <a:latin typeface="+mn-lt"/>
                <a:ea typeface="+mn-ea"/>
                <a:cs typeface="+mn-cs"/>
              </a:rPr>
              <a:t> – Helps answer the questions about affordability of the development and maintenance of the software as it evolves through the software lifecycle.</a:t>
            </a:r>
          </a:p>
          <a:p>
            <a:pPr marL="228600" indent="-228600">
              <a:buFont typeface="+mj-lt"/>
              <a:buAutoNum type="arabicPeriod"/>
            </a:pPr>
            <a:r>
              <a:rPr lang="en-US" sz="1200" b="0" i="0" kern="1200" dirty="0" smtClean="0">
                <a:solidFill>
                  <a:schemeClr val="tx1"/>
                </a:solidFill>
                <a:effectLst/>
                <a:latin typeface="+mn-lt"/>
                <a:ea typeface="+mn-ea"/>
                <a:cs typeface="+mn-cs"/>
              </a:rPr>
              <a:t>Helps in making the </a:t>
            </a:r>
            <a:r>
              <a:rPr lang="en-US" sz="1200" b="0" i="0" u="none" strike="noStrike" kern="1200" dirty="0" smtClean="0">
                <a:solidFill>
                  <a:schemeClr val="tx1"/>
                </a:solidFill>
                <a:effectLst/>
                <a:latin typeface="+mn-lt"/>
                <a:ea typeface="+mn-ea"/>
                <a:cs typeface="+mn-cs"/>
                <a:hlinkClick r:id="rId7"/>
              </a:rPr>
              <a:t>refactor versus rewrite decision</a:t>
            </a:r>
            <a:r>
              <a:rPr lang="en-US" sz="1200" b="0" i="0" kern="1200" dirty="0" smtClean="0">
                <a:solidFill>
                  <a:schemeClr val="tx1"/>
                </a:solidFill>
                <a:effectLst/>
                <a:latin typeface="+mn-lt"/>
                <a:ea typeface="+mn-ea"/>
                <a:cs typeface="+mn-cs"/>
              </a:rPr>
              <a:t> – Associating technical debt with other important factors helps in making a decision to start afresh.</a:t>
            </a:r>
          </a:p>
          <a:p>
            <a:pPr marL="228600" indent="-228600">
              <a:buFont typeface="+mj-lt"/>
              <a:buAutoNum type="arabicPeriod"/>
            </a:pPr>
            <a:r>
              <a:rPr lang="en-US" sz="1200" b="0" i="0" kern="1200" dirty="0" smtClean="0">
                <a:solidFill>
                  <a:schemeClr val="tx1"/>
                </a:solidFill>
                <a:effectLst/>
                <a:latin typeface="+mn-lt"/>
                <a:ea typeface="+mn-ea"/>
                <a:cs typeface="+mn-cs"/>
              </a:rPr>
              <a:t>Helps in</a:t>
            </a:r>
            <a:r>
              <a:rPr lang="en-US" sz="1200" b="0" i="0" u="none" strike="noStrike" kern="1200" dirty="0" smtClean="0">
                <a:solidFill>
                  <a:schemeClr val="tx1"/>
                </a:solidFill>
                <a:effectLst/>
                <a:latin typeface="+mn-lt"/>
                <a:ea typeface="+mn-ea"/>
                <a:cs typeface="+mn-cs"/>
                <a:hlinkClick r:id="rId8"/>
              </a:rPr>
              <a:t> defining credit limits</a:t>
            </a:r>
            <a:r>
              <a:rPr lang="en-US" sz="1200" b="0" i="0" kern="1200" dirty="0" smtClean="0">
                <a:solidFill>
                  <a:schemeClr val="tx1"/>
                </a:solidFill>
                <a:effectLst/>
                <a:latin typeface="+mn-lt"/>
                <a:ea typeface="+mn-ea"/>
                <a:cs typeface="+mn-cs"/>
              </a:rPr>
              <a:t> – Once monetary credit limits have been defined, they help all stakeholders including the </a:t>
            </a:r>
            <a:r>
              <a:rPr lang="en-US" sz="1200" b="0" i="0" kern="1200" dirty="0" err="1" smtClean="0">
                <a:solidFill>
                  <a:schemeClr val="tx1"/>
                </a:solidFill>
                <a:effectLst/>
                <a:latin typeface="+mn-lt"/>
                <a:ea typeface="+mn-ea"/>
                <a:cs typeface="+mn-cs"/>
              </a:rPr>
              <a:t>CxO's</a:t>
            </a:r>
            <a:r>
              <a:rPr lang="en-US" sz="1200" b="0" i="0" kern="1200" dirty="0" smtClean="0">
                <a:solidFill>
                  <a:schemeClr val="tx1"/>
                </a:solidFill>
                <a:effectLst/>
                <a:latin typeface="+mn-lt"/>
                <a:ea typeface="+mn-ea"/>
                <a:cs typeface="+mn-cs"/>
              </a:rPr>
              <a:t> to take informed decisions.</a:t>
            </a:r>
          </a:p>
          <a:p>
            <a:pPr algn="l"/>
            <a:endParaRPr lang="en-US" sz="1200" b="0" i="0" kern="1200" dirty="0" smtClean="0">
              <a:solidFill>
                <a:schemeClr val="tx1"/>
              </a:solidFill>
              <a:effectLst/>
              <a:latin typeface="+mn-lt"/>
              <a:ea typeface="+mn-ea"/>
              <a:cs typeface="+mn-cs"/>
            </a:endParaRPr>
          </a:p>
          <a:p>
            <a:pPr algn="l"/>
            <a:r>
              <a:rPr lang="en-US" sz="1200" b="1" i="0" kern="1200" dirty="0" smtClean="0">
                <a:solidFill>
                  <a:schemeClr val="tx1"/>
                </a:solidFill>
                <a:effectLst/>
                <a:latin typeface="+mn-lt"/>
                <a:ea typeface="+mn-ea"/>
                <a:cs typeface="+mn-cs"/>
              </a:rPr>
              <a:t>NOW WE CAN NOW DISCUSS TECHNICAL DEBT IN GENUINE FINANCIAL TERMS</a:t>
            </a:r>
          </a:p>
          <a:p>
            <a:pPr algn="l"/>
            <a:r>
              <a:rPr lang="es-PE" dirty="0" smtClean="0">
                <a:hlinkClick r:id="rId9"/>
              </a:rPr>
              <a:t>http://blog.cutter.com/2010/05/19/three-governance-metrics/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enable clients to quantify technical debt and express it in dollar terms. Now we can now discuss technical debt in genuine financial terms. For example: “Madam/Sir, your technical debt amounts to $2 per line of code.”</a:t>
            </a:r>
          </a:p>
          <a:p>
            <a:r>
              <a:rPr lang="en-US" sz="1200" b="0" i="0" kern="1200" dirty="0" smtClean="0">
                <a:solidFill>
                  <a:schemeClr val="tx1"/>
                </a:solidFill>
                <a:effectLst/>
                <a:latin typeface="+mn-lt"/>
                <a:ea typeface="+mn-ea"/>
                <a:cs typeface="+mn-cs"/>
              </a:rPr>
              <a:t>The ability to monetize technical debt enables convergence on two all-important “dimensions” of the software process:</a:t>
            </a:r>
          </a:p>
          <a:p>
            <a:r>
              <a:rPr lang="en-US" sz="1200" b="0" i="0" kern="1200" dirty="0" smtClean="0">
                <a:solidFill>
                  <a:schemeClr val="tx1"/>
                </a:solidFill>
                <a:effectLst/>
                <a:latin typeface="+mn-lt"/>
                <a:ea typeface="+mn-ea"/>
                <a:cs typeface="+mn-cs"/>
              </a:rPr>
              <a:t>Value, cost and technical debt come together to provide effective governance of the software process through the </a:t>
            </a:r>
            <a:r>
              <a:rPr lang="en-US" sz="1200" b="0" i="0" u="none" strike="noStrike" kern="1200" dirty="0" smtClean="0">
                <a:solidFill>
                  <a:schemeClr val="tx1"/>
                </a:solidFill>
                <a:effectLst/>
                <a:latin typeface="+mn-lt"/>
                <a:ea typeface="+mn-ea"/>
                <a:cs typeface="+mn-cs"/>
                <a:hlinkClick r:id="rId10"/>
              </a:rPr>
              <a:t>Agile Triangle framework</a:t>
            </a:r>
            <a:r>
              <a:rPr lang="en-US" sz="1200" b="0" i="0" kern="1200" dirty="0" smtClean="0">
                <a:solidFill>
                  <a:schemeClr val="tx1"/>
                </a:solidFill>
                <a:effectLst/>
                <a:latin typeface="+mn-lt"/>
                <a:ea typeface="+mn-ea"/>
                <a:cs typeface="+mn-cs"/>
              </a:rPr>
              <a:t> developed by Cutter Fellow Jim </a:t>
            </a:r>
            <a:r>
              <a:rPr lang="en-US" sz="1200" b="0" i="0" kern="1200" dirty="0" err="1" smtClean="0">
                <a:solidFill>
                  <a:schemeClr val="tx1"/>
                </a:solidFill>
                <a:effectLst/>
                <a:latin typeface="+mn-lt"/>
                <a:ea typeface="+mn-ea"/>
                <a:cs typeface="+mn-cs"/>
              </a:rPr>
              <a:t>Highsmith</a:t>
            </a:r>
            <a:r>
              <a:rPr lang="en-US" sz="1200" b="0" i="0" kern="1200" dirty="0" smtClean="0">
                <a:solidFill>
                  <a:schemeClr val="tx1"/>
                </a:solidFill>
                <a:effectLst/>
                <a:latin typeface="+mn-lt"/>
                <a:ea typeface="+mn-ea"/>
                <a:cs typeface="+mn-cs"/>
              </a:rPr>
              <a:t>. Technical and non-technical people have a meaningful common denominator ($) for dialoging.</a:t>
            </a:r>
          </a:p>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50</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51</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l"/>
            <a:endParaRPr lang="en-US" sz="1200" b="0" i="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52</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focus of a technical debt assessment is to under-stand the organization’s code lines in detail from a risk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perspective. In addition to software code assets, there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also some focus on release management and source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 management. The three main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areas for improve-</a:t>
            </a:r>
            <a:r>
              <a:rPr lang="en-US" sz="1200" b="0" i="0" kern="1200" dirty="0" err="1" smtClean="0">
                <a:solidFill>
                  <a:schemeClr val="tx1"/>
                </a:solidFill>
                <a:effectLst/>
                <a:latin typeface="+mn-lt"/>
                <a:ea typeface="+mn-ea"/>
                <a:cs typeface="+mn-cs"/>
              </a:rPr>
              <a:t>ment</a:t>
            </a:r>
            <a:r>
              <a:rPr lang="en-US" sz="1200" b="0" i="0" kern="1200" dirty="0" smtClean="0">
                <a:solidFill>
                  <a:schemeClr val="tx1"/>
                </a:solidFill>
                <a:effectLst/>
                <a:latin typeface="+mn-lt"/>
                <a:ea typeface="+mn-ea"/>
                <a:cs typeface="+mn-cs"/>
              </a:rPr>
              <a:t> that we typically find in technical debt analyses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interviews are the following:</a:t>
            </a:r>
          </a:p>
        </p:txBody>
      </p:sp>
      <p:sp>
        <p:nvSpPr>
          <p:cNvPr id="4" name="3 Marcador de número de diapositiva"/>
          <p:cNvSpPr>
            <a:spLocks noGrp="1"/>
          </p:cNvSpPr>
          <p:nvPr>
            <p:ph type="sldNum" sz="quarter" idx="10"/>
          </p:nvPr>
        </p:nvSpPr>
        <p:spPr/>
        <p:txBody>
          <a:bodyPr/>
          <a:lstStyle/>
          <a:p>
            <a:fld id="{93BAB81E-59E5-497E-A9DA-40D5ABD01266}" type="slidenum">
              <a:rPr lang="en-US" smtClean="0"/>
              <a:t>53</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PE" dirty="0" smtClean="0">
                <a:hlinkClick r:id="rId3"/>
              </a:rPr>
              <a:t>http://xjm.drupalgardens.com/blog/technical-debt-drupal-8-or-when-will-it-be-ready</a:t>
            </a:r>
            <a:endParaRPr lang="es-PE" dirty="0" smtClean="0"/>
          </a:p>
          <a:p>
            <a:r>
              <a:rPr lang="es-PE" dirty="0" smtClean="0">
                <a:hlinkClick r:id="rId4"/>
              </a:rPr>
              <a:t>http://cvlive.blogspot.com/2013/07/technical-debt-drupal-development.html</a:t>
            </a:r>
            <a:endParaRPr lang="es-PE" dirty="0" smtClean="0"/>
          </a:p>
          <a:p>
            <a:endParaRPr lang="es-PE" dirty="0" smtClean="0"/>
          </a:p>
          <a:p>
            <a:r>
              <a:rPr lang="es-PE" dirty="0" smtClean="0"/>
              <a:t>Aunque que</a:t>
            </a:r>
            <a:r>
              <a:rPr lang="es-PE" baseline="0" dirty="0" smtClean="0"/>
              <a:t> todos salgan despavoridos queriendo cambiar sus blogs o páginas esta historia tiene un final feliz. Y el primer paso para llegar a este final feliz es que el equipo de </a:t>
            </a:r>
            <a:r>
              <a:rPr lang="es-PE" baseline="0" dirty="0" err="1" smtClean="0"/>
              <a:t>Drupal</a:t>
            </a:r>
            <a:r>
              <a:rPr lang="es-PE" baseline="0" dirty="0" smtClean="0"/>
              <a:t> ya ha encontrado el problema y es nada más y nada menos que la TD. Ese asesino silencioso que puede acabar poco a poco con productos y empresas.</a:t>
            </a:r>
          </a:p>
          <a:p>
            <a:endParaRPr lang="es-PE" baseline="0" dirty="0" smtClean="0"/>
          </a:p>
          <a:p>
            <a:r>
              <a:rPr lang="es-PE" baseline="0" dirty="0" smtClean="0"/>
              <a:t>Antes de contar en que acaba esta historia, expliquemos que es esto de deuda técnica.</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p>
          <a:p>
            <a:r>
              <a:rPr lang="en-US" sz="1200" b="0" i="0" kern="1200" dirty="0" smtClean="0">
                <a:solidFill>
                  <a:schemeClr val="tx1"/>
                </a:solidFill>
                <a:effectLst/>
                <a:latin typeface="+mn-lt"/>
                <a:ea typeface="+mn-ea"/>
                <a:cs typeface="+mn-cs"/>
              </a:rPr>
              <a:t>Every development manager has faced the choices: Ship sooner? Squeeze in an extra feature? Test a </a:t>
            </a:r>
            <a:r>
              <a:rPr lang="en-US" sz="1200" b="0" i="0" kern="1200" dirty="0" err="1" smtClean="0">
                <a:solidFill>
                  <a:schemeClr val="tx1"/>
                </a:solidFill>
                <a:effectLst/>
                <a:latin typeface="+mn-lt"/>
                <a:ea typeface="+mn-ea"/>
                <a:cs typeface="+mn-cs"/>
              </a:rPr>
              <a:t>littleless</a:t>
            </a:r>
            <a:r>
              <a:rPr lang="en-US" sz="1200" b="0" i="0" kern="1200" dirty="0" smtClean="0">
                <a:solidFill>
                  <a:schemeClr val="tx1"/>
                </a:solidFill>
                <a:effectLst/>
                <a:latin typeface="+mn-lt"/>
                <a:ea typeface="+mn-ea"/>
                <a:cs typeface="+mn-cs"/>
              </a:rPr>
              <a:t> to cut cost? Invest in infrastructure? Rewrite that problematic code? Virtually every development cycle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goes through a similar set of tradeoffs multiple times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 the course of getting code out the door. Every time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decision is made, the overall quality, maintainability,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complexity, and stability of a software system goes up</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or down. While this problem has been well understood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for years, it is only recently that the effects of these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tradeoffs are starting to reach the consciousness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mainstream development managers. Even fewer of</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these managers have the vocabulary and processes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explain their decisions and tradeoffs to team </a:t>
            </a:r>
            <a:r>
              <a:rPr lang="en-US" sz="1200" b="0" i="0" kern="1200" dirty="0" err="1"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and stakeholders. Much as basic financial skills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necessary for consumers, every development man-ager needs a framework and tools for understanding,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controlling, and communicating the costs and </a:t>
            </a:r>
            <a:r>
              <a:rPr lang="en-US" sz="1200" b="0" i="0" kern="1200" dirty="0" err="1" smtClean="0">
                <a:solidFill>
                  <a:schemeClr val="tx1"/>
                </a:solidFill>
                <a:effectLst/>
                <a:latin typeface="+mn-lt"/>
                <a:ea typeface="+mn-ea"/>
                <a:cs typeface="+mn-cs"/>
              </a:rPr>
              <a:t>conse-quences</a:t>
            </a:r>
            <a:r>
              <a:rPr lang="en-US" sz="1200" b="0" i="0" kern="1200" dirty="0" smtClean="0">
                <a:solidFill>
                  <a:schemeClr val="tx1"/>
                </a:solidFill>
                <a:effectLst/>
                <a:latin typeface="+mn-lt"/>
                <a:ea typeface="+mn-ea"/>
                <a:cs typeface="+mn-cs"/>
              </a:rPr>
              <a:t> of “technical debt” in their projects.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Ward Cunningham </a:t>
            </a:r>
            <a:r>
              <a:rPr lang="en-US" sz="1200" b="0" i="0" kern="1200" dirty="0" err="1" smtClean="0">
                <a:solidFill>
                  <a:schemeClr val="tx1"/>
                </a:solidFill>
                <a:effectLst/>
                <a:latin typeface="+mn-lt"/>
                <a:ea typeface="+mn-ea"/>
                <a:cs typeface="+mn-cs"/>
              </a:rPr>
              <a:t>desarrolló</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metáfora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ayuda</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entender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problema</a:t>
            </a:r>
            <a:r>
              <a:rPr lang="en-US" sz="1200" b="0" i="0" kern="1200" baseline="0" dirty="0" smtClean="0">
                <a:solidFill>
                  <a:schemeClr val="tx1"/>
                </a:solidFill>
                <a:effectLst/>
                <a:latin typeface="+mn-lt"/>
                <a:ea typeface="+mn-ea"/>
                <a:cs typeface="+mn-cs"/>
              </a:rPr>
              <a:t>, en la </a:t>
            </a:r>
            <a:r>
              <a:rPr lang="en-US" sz="1200" b="0" i="0" kern="1200" baseline="0" dirty="0" err="1" smtClean="0">
                <a:solidFill>
                  <a:schemeClr val="tx1"/>
                </a:solidFill>
                <a:effectLst/>
                <a:latin typeface="+mn-lt"/>
                <a:ea typeface="+mn-ea"/>
                <a:cs typeface="+mn-cs"/>
              </a:rPr>
              <a:t>cuál</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hace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analogía</a:t>
            </a:r>
            <a:r>
              <a:rPr lang="en-US" sz="1200" b="0" i="0" kern="1200" baseline="0" dirty="0" smtClean="0">
                <a:solidFill>
                  <a:schemeClr val="tx1"/>
                </a:solidFill>
                <a:effectLst/>
                <a:latin typeface="+mn-lt"/>
                <a:ea typeface="+mn-ea"/>
                <a:cs typeface="+mn-cs"/>
              </a:rPr>
              <a:t> entre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técnicas</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las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financieras</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METAFORA</a:t>
            </a:r>
          </a:p>
          <a:p>
            <a:r>
              <a:rPr lang="en-US" sz="1200" b="0" i="0" kern="1200" dirty="0" err="1" smtClean="0">
                <a:solidFill>
                  <a:schemeClr val="tx1"/>
                </a:solidFill>
                <a:effectLst/>
                <a:latin typeface="+mn-lt"/>
                <a:ea typeface="+mn-ea"/>
                <a:cs typeface="+mn-cs"/>
              </a:rPr>
              <a:t>Cada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vez</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nosotros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decidimos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hacer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algo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rápida</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incurriendo</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negocio</a:t>
            </a:r>
            <a:r>
              <a:rPr lang="en-US" sz="1200" b="0" i="0" kern="1200" baseline="0" dirty="0" smtClean="0">
                <a:solidFill>
                  <a:schemeClr val="tx1"/>
                </a:solidFill>
                <a:effectLst/>
                <a:latin typeface="+mn-lt"/>
                <a:ea typeface="+mn-ea"/>
                <a:cs typeface="+mn-cs"/>
              </a:rPr>
              <a:t> decide </a:t>
            </a:r>
            <a:r>
              <a:rPr lang="en-US" sz="1200" b="0" i="0" kern="1200" baseline="0" dirty="0" err="1" smtClean="0">
                <a:solidFill>
                  <a:schemeClr val="tx1"/>
                </a:solidFill>
                <a:effectLst/>
                <a:latin typeface="+mn-lt"/>
                <a:ea typeface="+mn-ea"/>
                <a:cs typeface="+mn-cs"/>
              </a:rPr>
              <a:t>tomar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aprovechar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oportunidad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equipo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incurrir</a:t>
            </a:r>
            <a:r>
              <a:rPr lang="en-US" sz="1200" b="0" i="0" kern="1200" baseline="0" dirty="0" smtClean="0">
                <a:solidFill>
                  <a:schemeClr val="tx1"/>
                </a:solidFill>
                <a:effectLst/>
                <a:latin typeface="+mn-lt"/>
                <a:ea typeface="+mn-ea"/>
                <a:cs typeface="+mn-cs"/>
              </a:rPr>
              <a:t> en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cumplir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uan</a:t>
            </a:r>
            <a:r>
              <a:rPr lang="en-US" sz="1200" b="0" i="0" kern="1200" baseline="0" dirty="0" smtClean="0">
                <a:solidFill>
                  <a:schemeClr val="tx1"/>
                </a:solidFill>
                <a:effectLst/>
                <a:latin typeface="+mn-lt"/>
                <a:ea typeface="+mn-ea"/>
                <a:cs typeface="+mn-cs"/>
              </a:rPr>
              <a:t> meta </a:t>
            </a:r>
            <a:r>
              <a:rPr lang="en-US" sz="1200" b="0" i="0" kern="1200" baseline="0" dirty="0" err="1" smtClean="0">
                <a:solidFill>
                  <a:schemeClr val="tx1"/>
                </a:solidFill>
                <a:effectLst/>
                <a:latin typeface="+mn-lt"/>
                <a:ea typeface="+mn-ea"/>
                <a:cs typeface="+mn-cs"/>
              </a:rPr>
              <a:t>importante</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manera</a:t>
            </a:r>
            <a:r>
              <a:rPr lang="en-US" sz="1200" b="0" i="0" kern="1200" baseline="0" dirty="0" smtClean="0">
                <a:solidFill>
                  <a:schemeClr val="tx1"/>
                </a:solidFill>
                <a:effectLst/>
                <a:latin typeface="+mn-lt"/>
                <a:ea typeface="+mn-ea"/>
                <a:cs typeface="+mn-cs"/>
              </a:rPr>
              <a:t> similar a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financiera</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deuda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técnica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intereses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aparecen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esfuerzo</a:t>
            </a:r>
            <a:r>
              <a:rPr lang="en-US" sz="1200" b="0" i="0" kern="1200" baseline="0" dirty="0" smtClean="0">
                <a:solidFill>
                  <a:schemeClr val="tx1"/>
                </a:solidFill>
                <a:effectLst/>
                <a:latin typeface="+mn-lt"/>
                <a:ea typeface="+mn-ea"/>
                <a:cs typeface="+mn-cs"/>
              </a:rPr>
              <a:t> extra o </a:t>
            </a:r>
            <a:r>
              <a:rPr lang="en-US" sz="1200" b="0" i="0" kern="1200" baseline="0" dirty="0" err="1" smtClean="0">
                <a:solidFill>
                  <a:schemeClr val="tx1"/>
                </a:solidFill>
                <a:effectLst/>
                <a:latin typeface="+mn-lt"/>
                <a:ea typeface="+mn-ea"/>
                <a:cs typeface="+mn-cs"/>
              </a:rPr>
              <a:t>problemas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tenemos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enfrentar</a:t>
            </a:r>
            <a:r>
              <a:rPr lang="en-US" sz="1200" b="0" i="0" kern="1200" baseline="0" dirty="0" smtClean="0">
                <a:solidFill>
                  <a:schemeClr val="tx1"/>
                </a:solidFill>
                <a:effectLst/>
                <a:latin typeface="+mn-lt"/>
                <a:ea typeface="+mn-ea"/>
                <a:cs typeface="+mn-cs"/>
              </a:rPr>
              <a:t> en el </a:t>
            </a:r>
            <a:r>
              <a:rPr lang="en-US" sz="1200" b="0" i="0" kern="1200" baseline="0" dirty="0" err="1" smtClean="0">
                <a:solidFill>
                  <a:schemeClr val="tx1"/>
                </a:solidFill>
                <a:effectLst/>
                <a:latin typeface="+mn-lt"/>
                <a:ea typeface="+mn-ea"/>
                <a:cs typeface="+mn-cs"/>
              </a:rPr>
              <a:t>futuro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debido</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rápido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sucio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diseño</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REF: </a:t>
            </a:r>
            <a:r>
              <a:rPr lang="en-US" sz="1200" b="1" i="0" kern="1200" dirty="0" err="1" smtClean="0">
                <a:solidFill>
                  <a:schemeClr val="tx1"/>
                </a:solidFill>
                <a:effectLst/>
                <a:latin typeface="+mn-lt"/>
                <a:ea typeface="+mn-ea"/>
                <a:cs typeface="+mn-cs"/>
              </a:rPr>
              <a:t>TechnicalDebt</a:t>
            </a:r>
            <a:r>
              <a:rPr lang="en-US" sz="1200" b="1" i="0" kern="1200" dirty="0" smtClean="0">
                <a:solidFill>
                  <a:schemeClr val="tx1"/>
                </a:solidFill>
                <a:effectLst/>
                <a:latin typeface="+mn-lt"/>
                <a:ea typeface="+mn-ea"/>
                <a:cs typeface="+mn-cs"/>
              </a:rPr>
              <a:t>: The Economics of Technical Debt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other words, there are costs to addressing technical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compromise. And if you do not address it, you will pay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ongoing costs as future development becomes more and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more difficult. Customers are exposed to this complex-</a:t>
            </a:r>
            <a:r>
              <a:rPr lang="en-US" sz="1200" b="0" i="0" kern="1200" dirty="0" err="1" smtClean="0">
                <a:solidFill>
                  <a:schemeClr val="tx1"/>
                </a:solidFill>
                <a:effectLst/>
                <a:latin typeface="+mn-lt"/>
                <a:ea typeface="+mn-ea"/>
                <a:cs typeface="+mn-cs"/>
              </a:rPr>
              <a:t>ity</a:t>
            </a:r>
            <a:r>
              <a:rPr lang="en-US" sz="1200" b="0" i="0" kern="1200" dirty="0" smtClean="0">
                <a:solidFill>
                  <a:schemeClr val="tx1"/>
                </a:solidFill>
                <a:effectLst/>
                <a:latin typeface="+mn-lt"/>
                <a:ea typeface="+mn-ea"/>
                <a:cs typeface="+mn-cs"/>
              </a:rPr>
              <a:t> in slower response times to their requests, harder-to-use software, and additional defects. By comparing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this complexity to the real-world concept of debt,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Cunningham gave us a way to help nontechnical folks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easily conceptualize the effects of the issue and for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project teams to more objectively weigh options.</a:t>
            </a:r>
          </a:p>
          <a:p>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However, like financial debt, unrestrained borrowing can lead to a broad spectrum of difficulties, from collapsed roadmaps to inability to respond to customer problems in a timely manner, and anything in between.</a:t>
            </a:r>
          </a:p>
          <a:p>
            <a:endParaRPr lang="en-US" sz="1200" b="0" i="0" kern="1200" dirty="0" smtClean="0">
              <a:solidFill>
                <a:schemeClr val="tx1"/>
              </a:solidFill>
              <a:effectLst/>
              <a:latin typeface="+mn-lt"/>
              <a:ea typeface="+mn-ea"/>
              <a:cs typeface="+mn-cs"/>
            </a:endParaRPr>
          </a:p>
          <a:p>
            <a:r>
              <a:rPr lang="en-US" sz="1200" dirty="0" smtClean="0"/>
              <a:t>“</a:t>
            </a:r>
            <a:r>
              <a:rPr lang="en-US" sz="1200" dirty="0" err="1" smtClean="0"/>
              <a:t>Technical!debt</a:t>
            </a:r>
            <a:r>
              <a:rPr lang="en-US" sz="1200" baseline="0" dirty="0" smtClean="0"/>
              <a:t> </a:t>
            </a:r>
            <a:r>
              <a:rPr lang="en-US" sz="1200" dirty="0" smtClean="0"/>
              <a:t>is</a:t>
            </a:r>
            <a:r>
              <a:rPr lang="en-US" sz="1200" baseline="0" dirty="0" smtClean="0"/>
              <a:t>  </a:t>
            </a:r>
            <a:r>
              <a:rPr lang="en-US" sz="1200" dirty="0" smtClean="0"/>
              <a:t>everything</a:t>
            </a:r>
            <a:r>
              <a:rPr lang="en-US" sz="1200" baseline="0" dirty="0" smtClean="0"/>
              <a:t> </a:t>
            </a:r>
            <a:r>
              <a:rPr lang="en-US" sz="1200" dirty="0" smtClean="0"/>
              <a:t>that makes</a:t>
            </a:r>
            <a:r>
              <a:rPr lang="en-US" sz="1200" baseline="0" dirty="0" smtClean="0"/>
              <a:t> </a:t>
            </a:r>
            <a:r>
              <a:rPr lang="en-US" sz="1200" dirty="0" smtClean="0"/>
              <a:t>your</a:t>
            </a:r>
            <a:r>
              <a:rPr lang="en-US" sz="1200" baseline="0" dirty="0" smtClean="0"/>
              <a:t> </a:t>
            </a:r>
            <a:r>
              <a:rPr lang="en-US" sz="1200" dirty="0" smtClean="0"/>
              <a:t>code</a:t>
            </a:r>
            <a:r>
              <a:rPr lang="en-US" sz="1200" baseline="0" dirty="0" smtClean="0"/>
              <a:t> </a:t>
            </a:r>
            <a:r>
              <a:rPr lang="en-US" sz="1200" dirty="0" smtClean="0"/>
              <a:t>harder</a:t>
            </a:r>
            <a:r>
              <a:rPr lang="en-US" sz="1200" baseline="0" dirty="0" smtClean="0"/>
              <a:t> </a:t>
            </a:r>
            <a:r>
              <a:rPr lang="en-US" sz="1200" dirty="0" smtClean="0"/>
              <a:t>to</a:t>
            </a:r>
            <a:r>
              <a:rPr lang="en-US" sz="1200" baseline="0" dirty="0" smtClean="0"/>
              <a:t> </a:t>
            </a:r>
            <a:r>
              <a:rPr lang="en-US" sz="1200" dirty="0" smtClean="0"/>
              <a:t>change.”</a:t>
            </a:r>
          </a:p>
          <a:p>
            <a:r>
              <a:rPr lang="en-US" sz="1200" dirty="0" smtClean="0"/>
              <a:t>(</a:t>
            </a:r>
            <a:r>
              <a:rPr lang="en-US" sz="1200" dirty="0" err="1" smtClean="0"/>
              <a:t>Tom!Poppendiek</a:t>
            </a:r>
            <a:r>
              <a:rPr lang="en-US" sz="1200" baseline="0" dirty="0" smtClean="0"/>
              <a:t> </a:t>
            </a:r>
            <a:r>
              <a:rPr lang="en-US" sz="1200" dirty="0" err="1" smtClean="0"/>
              <a:t>Lean!So</a:t>
            </a:r>
            <a:r>
              <a:rPr lang="en-US" sz="1200" dirty="0" smtClean="0"/>
              <a:t>[ware!</a:t>
            </a:r>
            <a:r>
              <a:rPr lang="en-US" sz="1200" baseline="0" dirty="0" smtClean="0"/>
              <a:t> </a:t>
            </a:r>
            <a:r>
              <a:rPr lang="en-US" sz="1200" dirty="0" smtClean="0"/>
              <a:t>Development)</a:t>
            </a:r>
          </a:p>
          <a:p>
            <a:endParaRPr lang="es-PE" sz="1200" dirty="0" smtClean="0"/>
          </a:p>
          <a:p>
            <a:r>
              <a:rPr lang="es-PE" sz="1200" b="1" i="1" dirty="0" err="1" smtClean="0"/>
              <a:t>Ref</a:t>
            </a:r>
            <a:r>
              <a:rPr lang="es-PE" sz="1200" b="1" i="1" dirty="0" smtClean="0"/>
              <a:t>: </a:t>
            </a:r>
            <a:r>
              <a:rPr lang="es-PE" sz="1200" b="1" i="1" dirty="0" err="1" smtClean="0"/>
              <a:t>Managing</a:t>
            </a:r>
            <a:r>
              <a:rPr lang="es-PE" sz="1200" b="1" i="1" baseline="0" dirty="0" smtClean="0"/>
              <a:t> TD – ACM </a:t>
            </a:r>
            <a:r>
              <a:rPr lang="es-PE" sz="1200" b="1" i="1" baseline="0" dirty="0" err="1" smtClean="0"/>
              <a:t>Queue</a:t>
            </a:r>
            <a:r>
              <a:rPr lang="es-PE" sz="1200" b="1" i="1" baseline="0" dirty="0" smtClean="0"/>
              <a:t> – </a:t>
            </a:r>
            <a:r>
              <a:rPr lang="es-PE" sz="1200" b="1" i="1" baseline="0" dirty="0" err="1" smtClean="0"/>
              <a:t>Pag</a:t>
            </a:r>
            <a:r>
              <a:rPr lang="es-PE" sz="1200" b="1" i="1" baseline="0" dirty="0" smtClean="0"/>
              <a:t> 1</a:t>
            </a:r>
            <a:endParaRPr lang="es-PE" sz="1200" b="1" i="1" dirty="0" smtClean="0"/>
          </a:p>
          <a:p>
            <a:r>
              <a:rPr lang="en-US" sz="1200" dirty="0" smtClean="0"/>
              <a:t>Technical debt often results from the tension between engineering “best practices” and other factors (ship date, cost of </a:t>
            </a:r>
            <a:r>
              <a:rPr lang="en-US" sz="1200" dirty="0" err="1" smtClean="0"/>
              <a:t>tools,and</a:t>
            </a:r>
            <a:r>
              <a:rPr lang="en-US" sz="1200" dirty="0" smtClean="0"/>
              <a:t> the skills of the engineers that are available, among others).Roughly</a:t>
            </a:r>
            <a:r>
              <a:rPr lang="en-US" sz="1200" baseline="0" dirty="0" smtClean="0"/>
              <a:t> </a:t>
            </a:r>
            <a:r>
              <a:rPr lang="en-US" sz="1200" dirty="0" smtClean="0"/>
              <a:t>speaking, technical debt is acquired when engineers take shortcuts that fall short of best practices</a:t>
            </a:r>
            <a:endParaRPr lang="es-PE" sz="1200" dirty="0" smtClean="0"/>
          </a:p>
          <a:p>
            <a:endParaRPr lang="es-PE" sz="1200" dirty="0" smtClean="0"/>
          </a:p>
          <a:p>
            <a:r>
              <a:rPr lang="es-PE" sz="1200" dirty="0" smtClean="0"/>
              <a:t>WHY SHOULD</a:t>
            </a:r>
            <a:r>
              <a:rPr lang="es-PE" sz="1200" baseline="0" dirty="0" smtClean="0"/>
              <a:t> YOU CARE (WASTING MONEY, COST OF CHANGE, INTERESTS, TRIANGLE)</a:t>
            </a:r>
            <a:endParaRPr lang="es-PE" sz="1200"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197515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REF: Technical Debt: The Economics of Technical Debt</a:t>
            </a:r>
          </a:p>
          <a:p>
            <a:r>
              <a:rPr lang="en-US" dirty="0" smtClean="0"/>
              <a:t>Jim </a:t>
            </a:r>
            <a:r>
              <a:rPr lang="en-US" dirty="0" err="1" smtClean="0"/>
              <a:t>Highsmith</a:t>
            </a:r>
            <a:r>
              <a:rPr lang="en-US" baseline="0" dirty="0" smtClean="0"/>
              <a:t> </a:t>
            </a:r>
            <a:r>
              <a:rPr lang="en-US" dirty="0" smtClean="0"/>
              <a:t>captured the problem well. If you do not con-</a:t>
            </a:r>
            <a:r>
              <a:rPr lang="en-US" dirty="0" err="1" smtClean="0"/>
              <a:t>stantly</a:t>
            </a:r>
            <a:r>
              <a:rPr lang="en-US" dirty="0" smtClean="0"/>
              <a:t> strive to stamp out this unnecessary complexity,</a:t>
            </a:r>
            <a:r>
              <a:rPr lang="en-US" baseline="0" dirty="0" smtClean="0"/>
              <a:t> </a:t>
            </a:r>
            <a:r>
              <a:rPr lang="en-US" dirty="0" smtClean="0"/>
              <a:t>your software will become more and more </a:t>
            </a:r>
            <a:r>
              <a:rPr lang="en-US" dirty="0" err="1" smtClean="0"/>
              <a:t>unmaintain</a:t>
            </a:r>
            <a:r>
              <a:rPr lang="en-US" dirty="0" smtClean="0"/>
              <a:t>-able — to the point that you either have to bolt less</a:t>
            </a:r>
            <a:r>
              <a:rPr lang="en-US" baseline="0" dirty="0" smtClean="0"/>
              <a:t> </a:t>
            </a:r>
            <a:r>
              <a:rPr lang="en-US" dirty="0" smtClean="0"/>
              <a:t>complex software around it (i.e., software you </a:t>
            </a:r>
            <a:r>
              <a:rPr lang="en-US" dirty="0" err="1" smtClean="0"/>
              <a:t>canmain-tain</a:t>
            </a:r>
            <a:r>
              <a:rPr lang="en-US" dirty="0" smtClean="0"/>
              <a:t>), replace it, or abandon it altogether. </a:t>
            </a:r>
          </a:p>
          <a:p>
            <a:endParaRPr lang="en-US" dirty="0" smtClean="0"/>
          </a:p>
          <a:p>
            <a:r>
              <a:rPr lang="es-PE" dirty="0" smtClean="0">
                <a:hlinkClick r:id="rId3"/>
              </a:rPr>
              <a:t>http://jimhighsmith.com/the-financial-implications-of-technical-debt/</a:t>
            </a:r>
            <a:endParaRPr lang="en-US" dirty="0" smtClean="0"/>
          </a:p>
          <a:p>
            <a:r>
              <a:rPr lang="en-US" sz="1200" b="0" i="0" kern="1200" dirty="0" smtClean="0">
                <a:solidFill>
                  <a:schemeClr val="tx1"/>
                </a:solidFill>
                <a:effectLst/>
                <a:latin typeface="+mn-lt"/>
                <a:ea typeface="+mn-ea"/>
                <a:cs typeface="+mn-cs"/>
              </a:rPr>
              <a:t>shows how technical debt increases the cost of change over time, until software becomes almost un-maintainable. Two time scales can be shown on this curve, a longer term scale that shows how software degrades over time and severely impacts customer responsiveness, and a shorter term (by iteration) scale that shows how technical debt can seriously impact development speed very quickly.</a:t>
            </a:r>
          </a:p>
          <a:p>
            <a:endParaRPr lang="en-US" sz="1200" b="0" i="0" kern="1200" dirty="0" smtClean="0">
              <a:solidFill>
                <a:schemeClr val="tx1"/>
              </a:solidFill>
              <a:effectLst/>
              <a:latin typeface="+mn-lt"/>
              <a:ea typeface="+mn-ea"/>
              <a:cs typeface="+mn-cs"/>
            </a:endParaRPr>
          </a:p>
          <a:p>
            <a:r>
              <a:rPr lang="es-PE" dirty="0" smtClean="0">
                <a:hlinkClick r:id="rId4"/>
              </a:rPr>
              <a:t>http://theagileexecutive.com/2010/10/06/the-real-cost-of-one-trillion-dollars-in-it-debt-part-ii-the-performance-paradox/</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Jim astutely points out, “once on far right of curve all choices are hard.” My experience as well as those of various </a:t>
            </a:r>
            <a:r>
              <a:rPr lang="en-US" sz="1200" b="0" i="0" u="sng" kern="1200" dirty="0" smtClean="0">
                <a:solidFill>
                  <a:schemeClr val="tx1"/>
                </a:solidFill>
                <a:effectLst/>
                <a:latin typeface="+mn-lt"/>
                <a:ea typeface="+mn-ea"/>
                <a:cs typeface="+mn-cs"/>
                <a:hlinkClick r:id="rId5"/>
              </a:rPr>
              <a:t>Cutter</a:t>
            </a:r>
            <a:r>
              <a:rPr lang="en-US" sz="1200" b="0" i="0" kern="1200" dirty="0" smtClean="0">
                <a:solidFill>
                  <a:schemeClr val="tx1"/>
                </a:solidFill>
                <a:effectLst/>
                <a:latin typeface="+mn-lt"/>
                <a:ea typeface="+mn-ea"/>
                <a:cs typeface="+mn-cs"/>
              </a:rPr>
              <a:t> colleagues have shown it is actually </a:t>
            </a:r>
            <a:r>
              <a:rPr lang="en-US" sz="1200" b="1" i="1" kern="1200" dirty="0" smtClean="0">
                <a:solidFill>
                  <a:schemeClr val="tx1"/>
                </a:solidFill>
                <a:effectLst/>
                <a:latin typeface="+mn-lt"/>
                <a:ea typeface="+mn-ea"/>
                <a:cs typeface="+mn-cs"/>
              </a:rPr>
              <a:t>very hard. </a:t>
            </a:r>
            <a:r>
              <a:rPr lang="en-US" sz="1200" b="0" i="0" kern="1200" dirty="0" smtClean="0">
                <a:solidFill>
                  <a:schemeClr val="tx1"/>
                </a:solidFill>
                <a:effectLst/>
                <a:latin typeface="+mn-lt"/>
                <a:ea typeface="+mn-ea"/>
                <a:cs typeface="+mn-cs"/>
              </a:rPr>
              <a:t>The reason is simple: on the far right the software controls you more than you control it. The manifestations of technical debt [1] in the form of pressing customer problems in the production environment force you into a largely reactive mode of operation. This reactive mode of operation is prone to a high </a:t>
            </a:r>
            <a:r>
              <a:rPr lang="en-US" sz="1200" b="0" i="0" u="sng" kern="1200" dirty="0" smtClean="0">
                <a:solidFill>
                  <a:schemeClr val="tx1"/>
                </a:solidFill>
                <a:effectLst/>
                <a:latin typeface="+mn-lt"/>
                <a:ea typeface="+mn-ea"/>
                <a:cs typeface="+mn-cs"/>
                <a:hlinkClick r:id="rId6"/>
              </a:rPr>
              <a:t>error injection rate</a:t>
            </a:r>
            <a:r>
              <a:rPr lang="en-US" sz="1200" b="0" i="0" kern="1200" dirty="0" smtClean="0">
                <a:solidFill>
                  <a:schemeClr val="tx1"/>
                </a:solidFill>
                <a:effectLst/>
                <a:latin typeface="+mn-lt"/>
                <a:ea typeface="+mn-ea"/>
                <a:cs typeface="+mn-cs"/>
              </a:rPr>
              <a:t> – you introduce new bugs while you fix old ones. Consequently, progress is agonizingly slow and painful. It is often characterized by “never-ending” testing periods.</a:t>
            </a:r>
            <a:endParaRPr lang="es-PE" dirty="0" smtClean="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271585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PE" dirty="0"/>
          </a:p>
        </p:txBody>
      </p:sp>
      <p:sp>
        <p:nvSpPr>
          <p:cNvPr id="4" name="3 Marcador de número de diapositiva"/>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1975159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13"/>
          </p:nvPr>
        </p:nvSpPr>
        <p:spPr>
          <a:xfrm>
            <a:off x="4191000" y="1723136"/>
            <a:ext cx="4427538" cy="2895600"/>
          </a:xfrm>
        </p:spPr>
        <p:txBody>
          <a:bodyPr wrap="square">
            <a:noAutofit/>
          </a:bodyPr>
          <a:lstStyle>
            <a:lvl1pPr marL="0" indent="0">
              <a:spcBef>
                <a:spcPts val="0"/>
              </a:spcBef>
              <a:buNone/>
              <a:defRPr sz="1800">
                <a:solidFill>
                  <a:schemeClr val="tx1"/>
                </a:solidFill>
                <a:latin typeface="+mj-lt"/>
              </a:defRPr>
            </a:lvl1pPr>
            <a:lvl2pPr marL="0" indent="0">
              <a:spcBef>
                <a:spcPts val="0"/>
              </a:spcBef>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2"/>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0" y="6186318"/>
            <a:ext cx="1493833" cy="396000"/>
            <a:chOff x="337870" y="6193900"/>
            <a:chExt cx="1493833" cy="396000"/>
          </a:xfrm>
        </p:grpSpPr>
        <p:sp>
          <p:nvSpPr>
            <p:cNvPr id="27" name="Rounded Rectangle 26"/>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8" name="Rounded Rectangle 27"/>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2"/>
                </a:solidFill>
              </a:defRPr>
            </a:lvl1pPr>
          </a:lstStyle>
          <a:p>
            <a:pPr lvl="0"/>
            <a:r>
              <a:rPr lang="en-US" smtClean="0"/>
              <a:t>Click to edit Master text styles</a:t>
            </a:r>
            <a:endParaRPr lang="en-US"/>
          </a:p>
        </p:txBody>
      </p:sp>
      <p:sp>
        <p:nvSpPr>
          <p:cNvPr id="15" name="TextBox 1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0" name="Group 29"/>
          <p:cNvGrpSpPr/>
          <p:nvPr userDrawn="1"/>
        </p:nvGrpSpPr>
        <p:grpSpPr>
          <a:xfrm>
            <a:off x="8434574" y="6186318"/>
            <a:ext cx="396000" cy="396000"/>
            <a:chOff x="8434574" y="6185274"/>
            <a:chExt cx="396000" cy="396000"/>
          </a:xfrm>
        </p:grpSpPr>
        <p:sp>
          <p:nvSpPr>
            <p:cNvPr id="31" name="Oval 30">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Shape 31">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Box 23"/>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8" name="Group 27"/>
          <p:cNvGrpSpPr/>
          <p:nvPr userDrawn="1"/>
        </p:nvGrpSpPr>
        <p:grpSpPr>
          <a:xfrm>
            <a:off x="8434574" y="6186318"/>
            <a:ext cx="396000" cy="396000"/>
            <a:chOff x="8434574" y="6185274"/>
            <a:chExt cx="396000" cy="396000"/>
          </a:xfrm>
        </p:grpSpPr>
        <p:sp>
          <p:nvSpPr>
            <p:cNvPr id="29" name="Oval 2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Shape 2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userDrawn="1"/>
        </p:nvGrpSpPr>
        <p:grpSpPr>
          <a:xfrm>
            <a:off x="7909800" y="6186318"/>
            <a:ext cx="396000" cy="396000"/>
            <a:chOff x="7909800" y="6172200"/>
            <a:chExt cx="396000" cy="396000"/>
          </a:xfrm>
        </p:grpSpPr>
        <p:sp>
          <p:nvSpPr>
            <p:cNvPr id="34" name="Oval 33">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0" y="6186318"/>
            <a:ext cx="1493833" cy="396000"/>
            <a:chOff x="337870" y="6193900"/>
            <a:chExt cx="1493833" cy="396000"/>
          </a:xfrm>
        </p:grpSpPr>
        <p:sp>
          <p:nvSpPr>
            <p:cNvPr id="18" name="Rounded Rectangle 1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19" name="Rounded Rectangle 1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5" name="TextBox 34"/>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58" name="Group 57"/>
          <p:cNvGrpSpPr/>
          <p:nvPr userDrawn="1"/>
        </p:nvGrpSpPr>
        <p:grpSpPr>
          <a:xfrm>
            <a:off x="8434574" y="6186318"/>
            <a:ext cx="396000" cy="396000"/>
            <a:chOff x="8434574" y="6185274"/>
            <a:chExt cx="396000" cy="396000"/>
          </a:xfrm>
        </p:grpSpPr>
        <p:sp>
          <p:nvSpPr>
            <p:cNvPr id="59" name="Oval 58">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Shape 59">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1" name="Group 60"/>
          <p:cNvGrpSpPr/>
          <p:nvPr userDrawn="1"/>
        </p:nvGrpSpPr>
        <p:grpSpPr>
          <a:xfrm>
            <a:off x="7909800" y="6186318"/>
            <a:ext cx="396000" cy="396000"/>
            <a:chOff x="7909800" y="6172200"/>
            <a:chExt cx="396000" cy="396000"/>
          </a:xfrm>
        </p:grpSpPr>
        <p:sp>
          <p:nvSpPr>
            <p:cNvPr id="62" name="Oval 61">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Shape 62">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00">
                <a:solidFill>
                  <a:schemeClr val="accent2"/>
                </a:solidFill>
              </a:defRPr>
            </a:lvl1pPr>
          </a:lstStyle>
          <a:p>
            <a:endParaRPr lang="en-US"/>
          </a:p>
        </p:txBody>
      </p:sp>
      <p:grpSp>
        <p:nvGrpSpPr>
          <p:cNvPr id="36" name="Group 35"/>
          <p:cNvGrpSpPr/>
          <p:nvPr userDrawn="1"/>
        </p:nvGrpSpPr>
        <p:grpSpPr>
          <a:xfrm>
            <a:off x="337870" y="6186318"/>
            <a:ext cx="1493833" cy="396000"/>
            <a:chOff x="337870" y="6193900"/>
            <a:chExt cx="1493833" cy="396000"/>
          </a:xfrm>
        </p:grpSpPr>
        <p:sp>
          <p:nvSpPr>
            <p:cNvPr id="46" name="Rounded Rectangle 4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47" name="Rounded Rectangle 4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accent2"/>
                </a:solidFill>
                <a:effectLst/>
                <a:latin typeface="+mn-lt"/>
              </a:defRPr>
            </a:lvl2pPr>
          </a:lstStyle>
          <a:p>
            <a:pPr lvl="0"/>
            <a:r>
              <a:rPr lang="en-US" smtClean="0"/>
              <a:t>Click to edit text styles</a:t>
            </a:r>
          </a:p>
          <a:p>
            <a:pPr lvl="1"/>
            <a:r>
              <a:rPr lang="en-US" smtClean="0"/>
              <a:t>Second level</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 name="Text Placeholder 4"/>
          <p:cNvSpPr>
            <a:spLocks noGrp="1"/>
          </p:cNvSpPr>
          <p:nvPr>
            <p:ph type="body" sz="quarter" idx="38" hasCustomPrompt="1"/>
          </p:nvPr>
        </p:nvSpPr>
        <p:spPr>
          <a:xfrm>
            <a:off x="447075"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8" name="Text Placeholder 4"/>
          <p:cNvSpPr>
            <a:spLocks noGrp="1"/>
          </p:cNvSpPr>
          <p:nvPr>
            <p:ph type="body" sz="quarter" idx="41" hasCustomPrompt="1"/>
          </p:nvPr>
        </p:nvSpPr>
        <p:spPr>
          <a:xfrm>
            <a:off x="3442687"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1999"/>
            <a:ext cx="2286000" cy="1388533"/>
          </a:xfrm>
        </p:spPr>
        <p:txBody>
          <a:bodyPr>
            <a:noAutofit/>
          </a:bodyPr>
          <a:lstStyle>
            <a:lvl1pPr marL="0" indent="0" algn="ctr">
              <a:lnSpc>
                <a:spcPct val="100000"/>
              </a:lnSpc>
              <a:spcBef>
                <a:spcPts val="0"/>
              </a:spcBef>
              <a:buNone/>
              <a:defRPr sz="1400">
                <a:solidFill>
                  <a:schemeClr val="accent2"/>
                </a:solidFill>
                <a:latin typeface="+mn-lt"/>
              </a:defRPr>
            </a:lvl1pPr>
            <a:lvl2pPr marL="0" indent="0" algn="ctr">
              <a:lnSpc>
                <a:spcPct val="100000"/>
              </a:lnSpc>
              <a:spcBef>
                <a:spcPts val="0"/>
              </a:spcBef>
              <a:buNone/>
              <a:defRPr sz="14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xEl>
                                              <p:pRg st="0" end="0"/>
                                            </p:txEl>
                                          </p:spTgt>
                                        </p:tgtEl>
                                        <p:attrNameLst>
                                          <p:attrName>style.visibility</p:attrName>
                                        </p:attrNameLst>
                                      </p:cBhvr>
                                      <p:to>
                                        <p:strVal val="visible"/>
                                      </p:to>
                                    </p:set>
                                    <p:animEffect transition="in" filter="fade">
                                      <p:cBhvr>
                                        <p:cTn id="10"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grpSp>
        <p:nvGrpSpPr>
          <p:cNvPr id="37" name="Group 36"/>
          <p:cNvGrpSpPr/>
          <p:nvPr userDrawn="1"/>
        </p:nvGrpSpPr>
        <p:grpSpPr>
          <a:xfrm>
            <a:off x="337870" y="6186318"/>
            <a:ext cx="1493833" cy="396000"/>
            <a:chOff x="337870" y="6193900"/>
            <a:chExt cx="1493833" cy="396000"/>
          </a:xfrm>
        </p:grpSpPr>
        <p:sp>
          <p:nvSpPr>
            <p:cNvPr id="38" name="Rounded Rectangle 37"/>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39" name="Rounded Rectangle 38"/>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TextBox 21"/>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26" name="Group 25"/>
          <p:cNvGrpSpPr/>
          <p:nvPr userDrawn="1"/>
        </p:nvGrpSpPr>
        <p:grpSpPr>
          <a:xfrm>
            <a:off x="8434574" y="6186318"/>
            <a:ext cx="396000" cy="396000"/>
            <a:chOff x="8434574" y="6185274"/>
            <a:chExt cx="396000" cy="396000"/>
          </a:xfrm>
        </p:grpSpPr>
        <p:sp>
          <p:nvSpPr>
            <p:cNvPr id="27" name="Oval 26">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Shape 27">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p:cNvGrpSpPr/>
          <p:nvPr userDrawn="1"/>
        </p:nvGrpSpPr>
        <p:grpSpPr>
          <a:xfrm>
            <a:off x="7909800" y="6186318"/>
            <a:ext cx="396000" cy="396000"/>
            <a:chOff x="7909800" y="6172200"/>
            <a:chExt cx="396000" cy="396000"/>
          </a:xfrm>
        </p:grpSpPr>
        <p:sp>
          <p:nvSpPr>
            <p:cNvPr id="30" name="Oval 29">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2"/>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p:nvPr>
        </p:nvSpPr>
        <p:spPr>
          <a:xfrm>
            <a:off x="2937878" y="1676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37" name="Text Placeholder 4"/>
          <p:cNvSpPr>
            <a:spLocks noGrp="1"/>
          </p:cNvSpPr>
          <p:nvPr>
            <p:ph type="body" sz="quarter" idx="50"/>
          </p:nvPr>
        </p:nvSpPr>
        <p:spPr>
          <a:xfrm>
            <a:off x="2937878" y="3962400"/>
            <a:ext cx="5680660" cy="2057400"/>
          </a:xfrm>
        </p:spPr>
        <p:txBody>
          <a:bodyPr/>
          <a:lstStyle>
            <a:lvl1pPr marL="0" indent="0">
              <a:spcBef>
                <a:spcPts val="0"/>
              </a:spcBef>
              <a:spcAft>
                <a:spcPts val="600"/>
              </a:spcAft>
              <a:buNone/>
              <a:defRPr sz="1800">
                <a:solidFill>
                  <a:schemeClr val="tx1"/>
                </a:solidFill>
                <a:latin typeface="+mj-lt"/>
              </a:defRPr>
            </a:lvl1pPr>
            <a:lvl2pPr marL="0" indent="0">
              <a:spcBef>
                <a:spcPts val="0"/>
              </a:spcBef>
              <a:spcAft>
                <a:spcPts val="600"/>
              </a:spcAft>
              <a:buNone/>
              <a:defRPr sz="1800">
                <a:solidFill>
                  <a:schemeClr val="accent2"/>
                </a:solidFill>
              </a:defRPr>
            </a:lvl2pPr>
          </a:lstStyle>
          <a:p>
            <a:pPr lvl="0"/>
            <a:r>
              <a:rPr lang="en-US" smtClean="0"/>
              <a:t>Click to edit Master text styles</a:t>
            </a:r>
          </a:p>
          <a:p>
            <a:pPr lvl="1"/>
            <a:r>
              <a:rPr lang="en-US" smtClean="0"/>
              <a:t>Second level</a:t>
            </a:r>
            <a:endParaRPr lang="en-US"/>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xEl>
                                              <p:pRg st="0" end="0"/>
                                            </p:txEl>
                                          </p:spTgt>
                                        </p:tgtEl>
                                        <p:attrNameLst>
                                          <p:attrName>style.visibility</p:attrName>
                                        </p:attrNameLst>
                                      </p:cBhvr>
                                      <p:to>
                                        <p:strVal val="visible"/>
                                      </p:to>
                                    </p:set>
                                    <p:animEffect transition="in" filter="fade">
                                      <p:cBhvr>
                                        <p:cTn id="10"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anchor="ctr">
            <a:normAutofit/>
          </a:bodyPr>
          <a:lstStyle>
            <a:lvl1pPr marL="0" indent="0" algn="ctr">
              <a:buNone/>
              <a:defRPr sz="1200" b="0">
                <a:solidFill>
                  <a:schemeClr val="bg1"/>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2"/>
                </a:solidFill>
              </a:defRPr>
            </a:lvl1pPr>
            <a:lvl2pPr marL="0" indent="0">
              <a:spcBef>
                <a:spcPts val="600"/>
              </a:spcBef>
              <a:spcAft>
                <a:spcPts val="600"/>
              </a:spcAft>
              <a:buClr>
                <a:schemeClr val="accent2"/>
              </a:buClr>
              <a:buSzPct val="100000"/>
              <a:buFont typeface="Arial" pitchFamily="34" charset="0"/>
              <a:buNone/>
              <a:defRPr sz="1800">
                <a:solidFill>
                  <a:schemeClr val="accent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8" name="TextBox 17"/>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 name="Group 2"/>
          <p:cNvGrpSpPr/>
          <p:nvPr userDrawn="1"/>
        </p:nvGrpSpPr>
        <p:grpSpPr>
          <a:xfrm>
            <a:off x="8434574" y="6186318"/>
            <a:ext cx="396000" cy="396000"/>
            <a:chOff x="8434574" y="6185274"/>
            <a:chExt cx="396000" cy="396000"/>
          </a:xfrm>
        </p:grpSpPr>
        <p:sp>
          <p:nvSpPr>
            <p:cNvPr id="23" name="Oval 22">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Shape 23">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 name="Group 1"/>
          <p:cNvGrpSpPr/>
          <p:nvPr userDrawn="1"/>
        </p:nvGrpSpPr>
        <p:grpSpPr>
          <a:xfrm>
            <a:off x="7909800" y="6186318"/>
            <a:ext cx="396000" cy="396000"/>
            <a:chOff x="7909800" y="6172200"/>
            <a:chExt cx="396000" cy="396000"/>
          </a:xfrm>
        </p:grpSpPr>
        <p:sp>
          <p:nvSpPr>
            <p:cNvPr id="26" name="Oval 25">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Shape 26">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22" name="Rounded Rectangle 21"/>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3" name="Rounded Rectangle 22"/>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2"/>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400">
                <a:solidFill>
                  <a:schemeClr val="bg1"/>
                </a:solidFill>
              </a:defRPr>
            </a:lvl1pPr>
          </a:lstStyle>
          <a:p>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0" y="6186318"/>
            <a:ext cx="1493833" cy="396000"/>
            <a:chOff x="337870" y="6193900"/>
            <a:chExt cx="1493833" cy="396000"/>
          </a:xfrm>
        </p:grpSpPr>
        <p:sp>
          <p:nvSpPr>
            <p:cNvPr id="24" name="Rounded Rectangle 23"/>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5" name="Rounded Rectangle 24"/>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nodePh="1">
                                  <p:stCondLst>
                                    <p:cond delay="0"/>
                                  </p:stCondLst>
                                  <p:endCondLst>
                                    <p:cond evt="begin" delay="0">
                                      <p:tn val="15"/>
                                    </p:cond>
                                  </p:end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400">
                <a:solidFill>
                  <a:schemeClr val="accent2"/>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accent2"/>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accent2"/>
                </a:solidFill>
              </a:defRPr>
            </a:lvl1pPr>
          </a:lstStyle>
          <a:p>
            <a:endParaRPr lang="en-US"/>
          </a:p>
        </p:txBody>
      </p:sp>
      <p:grpSp>
        <p:nvGrpSpPr>
          <p:cNvPr id="25" name="Group 24"/>
          <p:cNvGrpSpPr/>
          <p:nvPr userDrawn="1"/>
        </p:nvGrpSpPr>
        <p:grpSpPr>
          <a:xfrm>
            <a:off x="337870" y="6186318"/>
            <a:ext cx="1493833" cy="396000"/>
            <a:chOff x="337870" y="6193900"/>
            <a:chExt cx="1493833" cy="396000"/>
          </a:xfrm>
        </p:grpSpPr>
        <p:sp>
          <p:nvSpPr>
            <p:cNvPr id="26" name="Rounded Rectangle 25"/>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7" name="Rounded Rectangle 26"/>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smtClean="0"/>
              <a:t>Click to edit Master text styles</a:t>
            </a:r>
            <a:endParaRPr lang="en-US"/>
          </a:p>
        </p:txBody>
      </p:sp>
      <p:sp>
        <p:nvSpPr>
          <p:cNvPr id="17" name="TextBox 1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3" name="Group 32"/>
          <p:cNvGrpSpPr/>
          <p:nvPr userDrawn="1"/>
        </p:nvGrpSpPr>
        <p:grpSpPr>
          <a:xfrm>
            <a:off x="8434574" y="6186318"/>
            <a:ext cx="396000" cy="396000"/>
            <a:chOff x="8434574" y="6185274"/>
            <a:chExt cx="396000" cy="396000"/>
          </a:xfrm>
        </p:grpSpPr>
        <p:sp>
          <p:nvSpPr>
            <p:cNvPr id="34" name="Oval 33">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Shape 34">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6" name="Group 35"/>
          <p:cNvGrpSpPr/>
          <p:nvPr userDrawn="1"/>
        </p:nvGrpSpPr>
        <p:grpSpPr>
          <a:xfrm>
            <a:off x="7909800" y="6186318"/>
            <a:ext cx="396000" cy="396000"/>
            <a:chOff x="7909800" y="6172200"/>
            <a:chExt cx="396000" cy="396000"/>
          </a:xfrm>
        </p:grpSpPr>
        <p:sp>
          <p:nvSpPr>
            <p:cNvPr id="37" name="Oval 36">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Shape 37">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1"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2"/>
                </a:solidFill>
              </a:defRPr>
            </a:lvl1pPr>
          </a:lstStyle>
          <a:p>
            <a:endParaRPr lang="en-US"/>
          </a:p>
        </p:txBody>
      </p:sp>
      <p:grpSp>
        <p:nvGrpSpPr>
          <p:cNvPr id="18" name="Group 17"/>
          <p:cNvGrpSpPr/>
          <p:nvPr userDrawn="1"/>
        </p:nvGrpSpPr>
        <p:grpSpPr>
          <a:xfrm>
            <a:off x="337870" y="6186318"/>
            <a:ext cx="1493833" cy="396000"/>
            <a:chOff x="337870" y="6193900"/>
            <a:chExt cx="1493833" cy="396000"/>
          </a:xfrm>
        </p:grpSpPr>
        <p:sp>
          <p:nvSpPr>
            <p:cNvPr id="21" name="Rounded Rectangle 20"/>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2" name="Rounded Rectangle 21"/>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xEl>
                                              <p:pRg st="0" end="0"/>
                                            </p:txEl>
                                          </p:spTgt>
                                        </p:tgtEl>
                                        <p:attrNameLst>
                                          <p:attrName>style.visibility</p:attrName>
                                        </p:attrNameLst>
                                      </p:cBhvr>
                                      <p:to>
                                        <p:strVal val="visible"/>
                                      </p:to>
                                    </p:set>
                                    <p:animEffect transition="in" filter="fade">
                                      <p:cBhvr>
                                        <p:cTn id="10"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2"/>
                </a:solidFill>
              </a:defRPr>
            </a:lvl1pPr>
          </a:lstStyle>
          <a:p>
            <a:endParaRPr lang="en-US" dirty="0"/>
          </a:p>
        </p:txBody>
      </p:sp>
      <p:sp>
        <p:nvSpPr>
          <p:cNvPr id="27" name="TextBox 26"/>
          <p:cNvSpPr txBox="1"/>
          <p:nvPr userDrawn="1"/>
        </p:nvSpPr>
        <p:spPr>
          <a:xfrm>
            <a:off x="2937878" y="6172609"/>
            <a:ext cx="3459601" cy="438582"/>
          </a:xfrm>
          <a:prstGeom prst="rect">
            <a:avLst/>
          </a:prstGeom>
          <a:noFill/>
        </p:spPr>
        <p:txBody>
          <a:bodyPr wrap="none" rtlCol="0">
            <a:spAutoFit/>
          </a:bodyPr>
          <a:lstStyle/>
          <a:p>
            <a:pPr algn="ctr"/>
            <a:r>
              <a:rPr lang="en-US" sz="1200" spc="0" dirty="0" smtClean="0">
                <a:solidFill>
                  <a:schemeClr val="tx2"/>
                </a:solidFill>
                <a:latin typeface="+mj-lt"/>
              </a:rPr>
              <a:t>www.domain.com</a:t>
            </a:r>
          </a:p>
          <a:p>
            <a:pPr algn="ctr"/>
            <a:r>
              <a:rPr lang="en-US" sz="1050" spc="0" dirty="0" smtClean="0">
                <a:solidFill>
                  <a:schemeClr val="tx2"/>
                </a:solidFill>
                <a:latin typeface="+mn-lt"/>
              </a:rPr>
              <a:t>Phone: +1(123) 456 78 90 | e-mail</a:t>
            </a:r>
            <a:r>
              <a:rPr lang="ru-RU" sz="1050" spc="0" dirty="0" smtClean="0">
                <a:solidFill>
                  <a:schemeClr val="tx2"/>
                </a:solidFill>
                <a:latin typeface="+mn-lt"/>
              </a:rPr>
              <a:t>:</a:t>
            </a:r>
            <a:r>
              <a:rPr lang="en-US" sz="1050" spc="0" baseline="0" dirty="0" smtClean="0">
                <a:solidFill>
                  <a:schemeClr val="tx2"/>
                </a:solidFill>
                <a:latin typeface="+mn-lt"/>
              </a:rPr>
              <a:t> </a:t>
            </a:r>
            <a:r>
              <a:rPr lang="en-US" sz="1050" spc="0" dirty="0" smtClean="0">
                <a:solidFill>
                  <a:schemeClr val="tx2"/>
                </a:solidFill>
                <a:latin typeface="+mn-lt"/>
              </a:rPr>
              <a:t>mail@domain.com</a:t>
            </a:r>
            <a:endParaRPr lang="en-US" sz="1050" spc="0" dirty="0">
              <a:solidFill>
                <a:schemeClr val="tx2"/>
              </a:solidFill>
              <a:latin typeface="+mn-lt"/>
            </a:endParaRPr>
          </a:p>
        </p:txBody>
      </p:sp>
      <p:grpSp>
        <p:nvGrpSpPr>
          <p:cNvPr id="31" name="Group 30"/>
          <p:cNvGrpSpPr/>
          <p:nvPr userDrawn="1"/>
        </p:nvGrpSpPr>
        <p:grpSpPr>
          <a:xfrm>
            <a:off x="8434574" y="6186318"/>
            <a:ext cx="396000" cy="396000"/>
            <a:chOff x="8434574" y="6185274"/>
            <a:chExt cx="396000" cy="396000"/>
          </a:xfrm>
        </p:grpSpPr>
        <p:sp>
          <p:nvSpPr>
            <p:cNvPr id="32" name="Oval 31">
              <a:hlinkClick r:id="" action="ppaction://hlinkshowjump?jump=nextslide"/>
            </p:cNvPr>
            <p:cNvSpPr/>
            <p:nvPr userDrawn="1"/>
          </p:nvSpPr>
          <p:spPr>
            <a:xfrm>
              <a:off x="8434574" y="6185274"/>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Shape 32">
              <a:hlinkClick r:id="" action="ppaction://hlinkshowjump?jump=nextslide"/>
            </p:cNvPr>
            <p:cNvSpPr/>
            <p:nvPr userDrawn="1"/>
          </p:nvSpPr>
          <p:spPr>
            <a:xfrm rot="13500000">
              <a:off x="8546814" y="6311558"/>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p:cNvGrpSpPr/>
          <p:nvPr userDrawn="1"/>
        </p:nvGrpSpPr>
        <p:grpSpPr>
          <a:xfrm>
            <a:off x="7909800" y="6186318"/>
            <a:ext cx="396000" cy="396000"/>
            <a:chOff x="7909800" y="6172200"/>
            <a:chExt cx="396000" cy="396000"/>
          </a:xfrm>
        </p:grpSpPr>
        <p:sp>
          <p:nvSpPr>
            <p:cNvPr id="35" name="Oval 34">
              <a:hlinkClick r:id="" action="ppaction://hlinkshowjump?jump=previousslide"/>
            </p:cNvPr>
            <p:cNvSpPr/>
            <p:nvPr userDrawn="1"/>
          </p:nvSpPr>
          <p:spPr>
            <a:xfrm>
              <a:off x="7909800" y="6172200"/>
              <a:ext cx="396000" cy="396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Shape 35">
              <a:hlinkClick r:id="" action="ppaction://hlinkshowjump?jump=previousslide"/>
            </p:cNvPr>
            <p:cNvSpPr/>
            <p:nvPr userDrawn="1"/>
          </p:nvSpPr>
          <p:spPr>
            <a:xfrm rot="2700000">
              <a:off x="8042943" y="6298483"/>
              <a:ext cx="144000" cy="144000"/>
            </a:xfrm>
            <a:prstGeom prst="corner">
              <a:avLst>
                <a:gd name="adj1" fmla="val 26188"/>
                <a:gd name="adj2" fmla="val 288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7" name="Title 1"/>
          <p:cNvSpPr>
            <a:spLocks noGrp="1"/>
          </p:cNvSpPr>
          <p:nvPr>
            <p:ph type="title" hasCustomPrompt="1"/>
          </p:nvPr>
        </p:nvSpPr>
        <p:spPr>
          <a:xfrm>
            <a:off x="457200" y="304800"/>
            <a:ext cx="8229600" cy="609600"/>
          </a:xfrm>
        </p:spPr>
        <p:txBody>
          <a:bodyPr vert="horz" lIns="91440" tIns="45720" rIns="91440" bIns="45720" rtlCol="0" anchor="ctr">
            <a:noAutofit/>
          </a:bodyPr>
          <a:lstStyle>
            <a:lvl1pPr>
              <a:defRPr lang="en-US" sz="4000" b="0" spc="-150">
                <a:solidFill>
                  <a:schemeClr val="accent2"/>
                </a:solidFill>
                <a:effectLst>
                  <a:outerShdw dist="38100" dir="2700000" algn="ctr" rotWithShape="0">
                    <a:srgbClr val="000000">
                      <a:alpha val="15000"/>
                    </a:srgbClr>
                  </a:outerShdw>
                </a:effectLst>
              </a:defRPr>
            </a:lvl1pPr>
          </a:lstStyle>
          <a:p>
            <a:pPr lvl="0">
              <a:lnSpc>
                <a:spcPct val="100000"/>
              </a:lnSpc>
            </a:pPr>
            <a:r>
              <a:rPr lang="en-US" smtClean="0"/>
              <a:t>click to edit master title</a:t>
            </a:r>
            <a:endParaRPr lang="en-US"/>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0" y="6186318"/>
            <a:ext cx="1493833" cy="396000"/>
            <a:chOff x="337870" y="6193900"/>
            <a:chExt cx="1493833" cy="396000"/>
          </a:xfrm>
        </p:grpSpPr>
        <p:sp>
          <p:nvSpPr>
            <p:cNvPr id="19" name="Rounded Rectangle 18"/>
            <p:cNvSpPr/>
            <p:nvPr userDrawn="1"/>
          </p:nvSpPr>
          <p:spPr>
            <a:xfrm>
              <a:off x="337870" y="6193900"/>
              <a:ext cx="736169" cy="396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r>
                <a:rPr lang="en-US" sz="1400" b="0" dirty="0" smtClean="0">
                  <a:latin typeface="+mj-lt"/>
                </a:rPr>
                <a:t>YOUR</a:t>
              </a:r>
              <a:endParaRPr lang="ru-RU" sz="1400" b="0" dirty="0">
                <a:latin typeface="+mj-lt"/>
              </a:endParaRPr>
            </a:p>
          </p:txBody>
        </p:sp>
        <p:sp>
          <p:nvSpPr>
            <p:cNvPr id="20" name="Rounded Rectangle 19"/>
            <p:cNvSpPr/>
            <p:nvPr userDrawn="1"/>
          </p:nvSpPr>
          <p:spPr>
            <a:xfrm>
              <a:off x="1095534" y="6198171"/>
              <a:ext cx="736169"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400" b="0" spc="0" dirty="0" smtClean="0">
                  <a:solidFill>
                    <a:schemeClr val="tx1"/>
                  </a:solidFill>
                  <a:latin typeface="+mj-lt"/>
                </a:rPr>
                <a:t>LOGO</a:t>
              </a:r>
              <a:endParaRPr lang="ru-RU" sz="1400" b="0" spc="0" dirty="0">
                <a:solidFill>
                  <a:schemeClr val="tx1"/>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10/13/2013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932" y="4079734"/>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1185" y="4079734"/>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6" name="Rectangle 1"/>
          <p:cNvSpPr>
            <a:spLocks/>
          </p:cNvSpPr>
          <p:nvPr/>
        </p:nvSpPr>
        <p:spPr bwMode="auto">
          <a:xfrm>
            <a:off x="3797482" y="1538128"/>
            <a:ext cx="4602747" cy="1473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nchor="ctr"/>
          <a:lstStyle>
            <a:lvl1pPr marL="39688" algn="l">
              <a:defRPr sz="1200">
                <a:solidFill>
                  <a:schemeClr val="tx1"/>
                </a:solidFill>
                <a:latin typeface="Chalkboard" charset="0"/>
              </a:defRPr>
            </a:lvl1pPr>
            <a:lvl2pPr algn="l">
              <a:defRPr sz="1200">
                <a:solidFill>
                  <a:schemeClr val="tx1"/>
                </a:solidFill>
                <a:latin typeface="Chalkboard" charset="0"/>
              </a:defRPr>
            </a:lvl2pPr>
            <a:lvl3pPr algn="l">
              <a:defRPr sz="1200">
                <a:solidFill>
                  <a:schemeClr val="tx1"/>
                </a:solidFill>
                <a:latin typeface="Chalkboard" charset="0"/>
              </a:defRPr>
            </a:lvl3pPr>
            <a:lvl4pPr algn="l">
              <a:defRPr sz="1200">
                <a:solidFill>
                  <a:schemeClr val="tx1"/>
                </a:solidFill>
                <a:latin typeface="Chalkboard" charset="0"/>
              </a:defRPr>
            </a:lvl4pPr>
            <a:lvl5pPr algn="l">
              <a:defRPr sz="1200">
                <a:solidFill>
                  <a:schemeClr val="tx1"/>
                </a:solidFill>
                <a:latin typeface="Chalkboard" charset="0"/>
              </a:defRPr>
            </a:lvl5pPr>
            <a:lvl6pPr fontAlgn="base">
              <a:spcBef>
                <a:spcPct val="0"/>
              </a:spcBef>
              <a:spcAft>
                <a:spcPct val="0"/>
              </a:spcAft>
              <a:defRPr sz="1200">
                <a:solidFill>
                  <a:schemeClr val="tx1"/>
                </a:solidFill>
                <a:latin typeface="Chalkboard" charset="0"/>
              </a:defRPr>
            </a:lvl6pPr>
            <a:lvl7pPr fontAlgn="base">
              <a:spcBef>
                <a:spcPct val="0"/>
              </a:spcBef>
              <a:spcAft>
                <a:spcPct val="0"/>
              </a:spcAft>
              <a:defRPr sz="1200">
                <a:solidFill>
                  <a:schemeClr val="tx1"/>
                </a:solidFill>
                <a:latin typeface="Chalkboard" charset="0"/>
              </a:defRPr>
            </a:lvl7pPr>
            <a:lvl8pPr fontAlgn="base">
              <a:spcBef>
                <a:spcPct val="0"/>
              </a:spcBef>
              <a:spcAft>
                <a:spcPct val="0"/>
              </a:spcAft>
              <a:defRPr sz="1200">
                <a:solidFill>
                  <a:schemeClr val="tx1"/>
                </a:solidFill>
                <a:latin typeface="Chalkboard" charset="0"/>
              </a:defRPr>
            </a:lvl8pPr>
            <a:lvl9pPr fontAlgn="base">
              <a:spcBef>
                <a:spcPct val="0"/>
              </a:spcBef>
              <a:spcAft>
                <a:spcPct val="0"/>
              </a:spcAft>
              <a:defRPr sz="1200">
                <a:solidFill>
                  <a:schemeClr val="tx1"/>
                </a:solidFill>
                <a:latin typeface="Chalkboard" charset="0"/>
              </a:defRPr>
            </a:lvl9pPr>
          </a:lstStyle>
          <a:p>
            <a:pPr algn="ctr">
              <a:spcBef>
                <a:spcPts val="700"/>
              </a:spcBef>
            </a:pPr>
            <a:r>
              <a:rPr lang="en-US" altLang="es-PE" sz="4400" b="1" dirty="0" smtClean="0">
                <a:solidFill>
                  <a:schemeClr val="accent2"/>
                </a:solidFill>
                <a:latin typeface="+mj-lt"/>
                <a:ea typeface="Lucida Grande" charset="0"/>
                <a:cs typeface="Lucida Grande" charset="0"/>
                <a:sym typeface="Lucida Grande" charset="0"/>
              </a:rPr>
              <a:t>Angel </a:t>
            </a:r>
            <a:r>
              <a:rPr lang="en-US" altLang="es-PE" sz="4400" b="1" dirty="0" err="1" smtClean="0">
                <a:solidFill>
                  <a:schemeClr val="accent2"/>
                </a:solidFill>
                <a:latin typeface="+mj-lt"/>
                <a:ea typeface="Lucida Grande" charset="0"/>
                <a:cs typeface="Lucida Grande" charset="0"/>
                <a:sym typeface="Lucida Grande" charset="0"/>
              </a:rPr>
              <a:t>núñez</a:t>
            </a:r>
            <a:r>
              <a:rPr lang="en-US" altLang="es-PE" sz="4000" b="1" dirty="0">
                <a:solidFill>
                  <a:schemeClr val="accent2"/>
                </a:solidFill>
                <a:latin typeface="+mj-lt"/>
                <a:ea typeface="ヒラギノ角ゴ ProN W6" charset="0"/>
                <a:cs typeface="ヒラギノ角ゴ ProN W6" charset="0"/>
                <a:sym typeface="Lucida Grande" charset="0"/>
              </a:rPr>
              <a:t/>
            </a:r>
            <a:br>
              <a:rPr lang="en-US" altLang="es-PE" sz="4000" b="1" dirty="0">
                <a:solidFill>
                  <a:schemeClr val="accent2"/>
                </a:solidFill>
                <a:latin typeface="+mj-lt"/>
                <a:ea typeface="ヒラギノ角ゴ ProN W6" charset="0"/>
                <a:cs typeface="ヒラギノ角ゴ ProN W6" charset="0"/>
                <a:sym typeface="Lucida Grande" charset="0"/>
              </a:rPr>
            </a:br>
            <a:r>
              <a:rPr lang="en-US" altLang="es-PE" sz="1800" b="1" dirty="0" smtClean="0">
                <a:solidFill>
                  <a:schemeClr val="accent2"/>
                </a:solidFill>
                <a:latin typeface="+mj-lt"/>
                <a:ea typeface="ヒラギノ角ゴ ProN W6" charset="0"/>
                <a:cs typeface="ヒラギノ角ゴ ProN W6" charset="0"/>
                <a:sym typeface="Lucida Grande" charset="0"/>
              </a:rPr>
              <a:t>Agile </a:t>
            </a:r>
            <a:r>
              <a:rPr lang="en-US" altLang="es-PE" sz="1800" b="1" dirty="0">
                <a:solidFill>
                  <a:schemeClr val="accent2"/>
                </a:solidFill>
                <a:latin typeface="+mj-lt"/>
                <a:ea typeface="ヒラギノ角ゴ ProN W6" charset="0"/>
                <a:cs typeface="ヒラギノ角ゴ ProN W6" charset="0"/>
                <a:sym typeface="Lucida Grande" charset="0"/>
              </a:rPr>
              <a:t>Consultant &amp; </a:t>
            </a:r>
            <a:r>
              <a:rPr lang="en-US" altLang="es-PE" sz="1800" b="1" dirty="0" smtClean="0">
                <a:solidFill>
                  <a:schemeClr val="accent2"/>
                </a:solidFill>
                <a:latin typeface="+mj-lt"/>
                <a:ea typeface="ヒラギノ角ゴ ProN W6" charset="0"/>
                <a:cs typeface="ヒラギノ角ゴ ProN W6" charset="0"/>
                <a:sym typeface="Lucida Grande" charset="0"/>
              </a:rPr>
              <a:t>Trainer</a:t>
            </a:r>
            <a:endParaRPr lang="en-US" altLang="es-PE" sz="1800" b="1" dirty="0">
              <a:solidFill>
                <a:schemeClr val="accent2"/>
              </a:solidFill>
              <a:latin typeface="+mj-lt"/>
              <a:ea typeface="ヒラギノ角ゴ ProN W6" charset="0"/>
              <a:cs typeface="ヒラギノ角ゴ ProN W6" charset="0"/>
              <a:sym typeface="Lucida Grande" charset="0"/>
            </a:endParaRPr>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6641" y="4282934"/>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9"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6709" y="4282934"/>
            <a:ext cx="154940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5" name="14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074" y="1048785"/>
            <a:ext cx="2889408" cy="2889408"/>
          </a:xfrm>
          <a:prstGeom prst="rect">
            <a:avLst/>
          </a:prstGeom>
        </p:spPr>
      </p:pic>
      <p:pic>
        <p:nvPicPr>
          <p:cNvPr id="1026" name="Picture 2" descr="http://www.kleer.la/img/logos/logo-kle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4194" y="3012671"/>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world-psi.org/sites/default/files/styles/medium/public/images/news/peru_flag.gif?itok=v_JkhrKv"/>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2231" y="2956564"/>
            <a:ext cx="576000" cy="39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041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Mi definición</a:t>
            </a:r>
            <a:endParaRPr lang="es-PE" b="1" dirty="0">
              <a:latin typeface="Novecento wide Book" pitchFamily="50" charset="0"/>
            </a:endParaRPr>
          </a:p>
        </p:txBody>
      </p:sp>
      <p:sp>
        <p:nvSpPr>
          <p:cNvPr id="6" name="5 CuadroTexto"/>
          <p:cNvSpPr txBox="1"/>
          <p:nvPr/>
        </p:nvSpPr>
        <p:spPr>
          <a:xfrm>
            <a:off x="1223018" y="2184947"/>
            <a:ext cx="7016017" cy="1815882"/>
          </a:xfrm>
          <a:prstGeom prst="rect">
            <a:avLst/>
          </a:prstGeom>
          <a:noFill/>
        </p:spPr>
        <p:txBody>
          <a:bodyPr wrap="square" rtlCol="0">
            <a:spAutoFit/>
          </a:bodyPr>
          <a:lstStyle/>
          <a:p>
            <a:pPr algn="ctr"/>
            <a:r>
              <a:rPr lang="es-PE" sz="2800" i="1" dirty="0" smtClean="0">
                <a:solidFill>
                  <a:schemeClr val="accent2"/>
                </a:solidFill>
              </a:rPr>
              <a:t>"</a:t>
            </a:r>
            <a:r>
              <a:rPr lang="es-PE" sz="2800" dirty="0">
                <a:solidFill>
                  <a:schemeClr val="accent2"/>
                </a:solidFill>
              </a:rPr>
              <a:t>Obligaciones que una organización toma cuando disminuye </a:t>
            </a:r>
            <a:r>
              <a:rPr lang="es-PE" sz="2800" dirty="0" smtClean="0">
                <a:solidFill>
                  <a:schemeClr val="accent2"/>
                </a:solidFill>
              </a:rPr>
              <a:t>la </a:t>
            </a:r>
            <a:r>
              <a:rPr lang="es-PE" sz="2800" dirty="0">
                <a:solidFill>
                  <a:schemeClr val="accent2"/>
                </a:solidFill>
              </a:rPr>
              <a:t>calidad interna del producto </a:t>
            </a:r>
            <a:r>
              <a:rPr lang="es-PE" sz="2800" dirty="0" smtClean="0">
                <a:solidFill>
                  <a:schemeClr val="accent2"/>
                </a:solidFill>
              </a:rPr>
              <a:t>para lograr metas </a:t>
            </a:r>
            <a:r>
              <a:rPr lang="es-PE" sz="2800" dirty="0">
                <a:solidFill>
                  <a:schemeClr val="accent2"/>
                </a:solidFill>
              </a:rPr>
              <a:t>a corto plazo pero que son perjudiciales a largo </a:t>
            </a:r>
            <a:r>
              <a:rPr lang="es-PE" sz="2800" dirty="0" smtClean="0">
                <a:solidFill>
                  <a:schemeClr val="accent2"/>
                </a:solidFill>
              </a:rPr>
              <a:t>plazo</a:t>
            </a:r>
            <a:r>
              <a:rPr lang="es-PE" sz="2800" i="1" dirty="0" smtClean="0">
                <a:solidFill>
                  <a:schemeClr val="accent2"/>
                </a:solidFill>
              </a:rPr>
              <a:t>"</a:t>
            </a:r>
            <a:endParaRPr lang="es-PE" sz="2800" i="1" dirty="0">
              <a:solidFill>
                <a:schemeClr val="accent2"/>
              </a:solidFill>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sp>
        <p:nvSpPr>
          <p:cNvPr id="7" name="6 CuadroTexto"/>
          <p:cNvSpPr txBox="1"/>
          <p:nvPr/>
        </p:nvSpPr>
        <p:spPr>
          <a:xfrm>
            <a:off x="6408085" y="4218014"/>
            <a:ext cx="1850186" cy="646331"/>
          </a:xfrm>
          <a:prstGeom prst="rect">
            <a:avLst/>
          </a:prstGeom>
          <a:noFill/>
        </p:spPr>
        <p:txBody>
          <a:bodyPr wrap="none" rtlCol="0">
            <a:spAutoFit/>
          </a:bodyPr>
          <a:lstStyle/>
          <a:p>
            <a:pPr algn="ctr"/>
            <a:r>
              <a:rPr lang="en-US" b="1" dirty="0" smtClean="0">
                <a:solidFill>
                  <a:srgbClr val="FF0000"/>
                </a:solidFill>
              </a:rPr>
              <a:t>Angel </a:t>
            </a:r>
            <a:r>
              <a:rPr lang="en-US" b="1" dirty="0" err="1" smtClean="0">
                <a:solidFill>
                  <a:srgbClr val="FF0000"/>
                </a:solidFill>
              </a:rPr>
              <a:t>Núñez</a:t>
            </a:r>
            <a:r>
              <a:rPr lang="en-US" b="1" dirty="0" smtClean="0">
                <a:solidFill>
                  <a:srgbClr val="FF0000"/>
                </a:solidFill>
              </a:rPr>
              <a:t> </a:t>
            </a:r>
            <a:br>
              <a:rPr lang="en-US" b="1" dirty="0" smtClean="0">
                <a:solidFill>
                  <a:srgbClr val="FF0000"/>
                </a:solidFill>
              </a:rPr>
            </a:br>
            <a:r>
              <a:rPr lang="en-US" b="1" dirty="0" smtClean="0">
                <a:solidFill>
                  <a:srgbClr val="FF0000"/>
                </a:solidFill>
              </a:rPr>
              <a:t>(@</a:t>
            </a:r>
            <a:r>
              <a:rPr lang="en-US" b="1" dirty="0" err="1" smtClean="0">
                <a:solidFill>
                  <a:srgbClr val="FF0000"/>
                </a:solidFill>
              </a:rPr>
              <a:t>Snahider</a:t>
            </a:r>
            <a:r>
              <a:rPr lang="en-US" b="1" dirty="0" smtClean="0">
                <a:solidFill>
                  <a:srgbClr val="FF0000"/>
                </a:solidFill>
              </a:rPr>
              <a:t>)</a:t>
            </a:r>
            <a:endParaRPr lang="es-PE" b="1" dirty="0">
              <a:solidFill>
                <a:srgbClr val="FF0000"/>
              </a:solidFill>
            </a:endParaRPr>
          </a:p>
        </p:txBody>
      </p:sp>
    </p:spTree>
    <p:extLst>
      <p:ext uri="{BB962C8B-B14F-4D97-AF65-F5344CB8AC3E}">
        <p14:creationId xmlns:p14="http://schemas.microsoft.com/office/powerpoint/2010/main" val="2760889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88000"/>
            <a:ext cx="8229600" cy="1225685"/>
          </a:xfrm>
        </p:spPr>
        <p:txBody>
          <a:bodyPr/>
          <a:lstStyle/>
          <a:p>
            <a:r>
              <a:rPr lang="es-PE" b="1" dirty="0" smtClean="0">
                <a:latin typeface="Novecento wide Book" pitchFamily="50" charset="0"/>
              </a:rPr>
              <a:t>Ejemplo de TECHNICAL DEBT </a:t>
            </a:r>
            <a:br>
              <a:rPr lang="es-PE" b="1" dirty="0" smtClean="0">
                <a:latin typeface="Novecento wide Book" pitchFamily="50" charset="0"/>
              </a:rPr>
            </a:br>
            <a:r>
              <a:rPr lang="es-PE" sz="3600" b="1" dirty="0" smtClean="0">
                <a:solidFill>
                  <a:schemeClr val="tx1"/>
                </a:solidFill>
                <a:latin typeface="Novecento wide Book" pitchFamily="50" charset="0"/>
              </a:rPr>
              <a:t>(Terriblemente familiar)</a:t>
            </a:r>
            <a:endParaRPr lang="es-PE" sz="3600" b="1" dirty="0">
              <a:solidFill>
                <a:schemeClr val="tx1"/>
              </a:solidFill>
              <a:latin typeface="Novecento wide Book" pitchFamily="50" charset="0"/>
            </a:endParaRPr>
          </a:p>
        </p:txBody>
      </p:sp>
      <p:sp>
        <p:nvSpPr>
          <p:cNvPr id="9" name="8 CuadroTexto"/>
          <p:cNvSpPr txBox="1"/>
          <p:nvPr/>
        </p:nvSpPr>
        <p:spPr>
          <a:xfrm>
            <a:off x="6162464" y="4520855"/>
            <a:ext cx="184731" cy="369332"/>
          </a:xfrm>
          <a:prstGeom prst="rect">
            <a:avLst/>
          </a:prstGeom>
          <a:noFill/>
        </p:spPr>
        <p:txBody>
          <a:bodyPr wrap="none" rtlCol="0">
            <a:spAutoFit/>
          </a:bodyPr>
          <a:lstStyle/>
          <a:p>
            <a:pPr algn="ctr"/>
            <a:endParaRPr lang="es-PE" b="1" dirty="0">
              <a:solidFill>
                <a:srgbClr val="FF0000"/>
              </a:solidFill>
            </a:endParaRPr>
          </a:p>
        </p:txBody>
      </p:sp>
      <p:pic>
        <p:nvPicPr>
          <p:cNvPr id="2050" name="Picture 2" descr="http://img.brightcove.com/video-play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063" y="1855157"/>
            <a:ext cx="4801837" cy="4070695"/>
          </a:xfrm>
          <a:prstGeom prst="rect">
            <a:avLst/>
          </a:prstGeom>
          <a:noFill/>
          <a:extLst>
            <a:ext uri="{909E8E84-426E-40DD-AFC4-6F175D3DCCD1}">
              <a14:hiddenFill xmlns:a14="http://schemas.microsoft.com/office/drawing/2010/main">
                <a:solidFill>
                  <a:srgbClr val="FFFFFF"/>
                </a:solidFill>
              </a14:hiddenFill>
            </a:ext>
          </a:extLst>
        </p:spPr>
      </p:pic>
      <p:sp>
        <p:nvSpPr>
          <p:cNvPr id="8" name="7 Rectángulo"/>
          <p:cNvSpPr/>
          <p:nvPr/>
        </p:nvSpPr>
        <p:spPr>
          <a:xfrm>
            <a:off x="414337" y="6067335"/>
            <a:ext cx="8457288" cy="523220"/>
          </a:xfrm>
          <a:prstGeom prst="rect">
            <a:avLst/>
          </a:prstGeom>
        </p:spPr>
        <p:txBody>
          <a:bodyPr wrap="square">
            <a:spAutoFit/>
          </a:bodyPr>
          <a:lstStyle/>
          <a:p>
            <a:pPr algn="r"/>
            <a:r>
              <a:rPr lang="es-PE" sz="1400" dirty="0">
                <a:solidFill>
                  <a:srgbClr val="FF0000"/>
                </a:solidFill>
              </a:rPr>
              <a:t>https://</a:t>
            </a:r>
            <a:r>
              <a:rPr lang="es-PE" sz="1400" dirty="0" smtClean="0">
                <a:solidFill>
                  <a:srgbClr val="FF0000"/>
                </a:solidFill>
              </a:rPr>
              <a:t>elearning.industriallogic.com/gh/submit?Action=PageAction&amp;album=trw&amp;path=recognizingSmells/technicalDebt/technicalDebtMismanagement&amp;devLanguage=Cpp</a:t>
            </a:r>
          </a:p>
        </p:txBody>
      </p:sp>
    </p:spTree>
    <p:extLst>
      <p:ext uri="{BB962C8B-B14F-4D97-AF65-F5344CB8AC3E}">
        <p14:creationId xmlns:p14="http://schemas.microsoft.com/office/powerpoint/2010/main" val="240280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6000"/>
            <a:ext cx="8229600" cy="609600"/>
          </a:xfrm>
        </p:spPr>
        <p:txBody>
          <a:bodyPr/>
          <a:lstStyle/>
          <a:p>
            <a:r>
              <a:rPr lang="en-US" b="1" dirty="0" smtClean="0">
                <a:latin typeface="Novecento wide Book" pitchFamily="50" charset="0"/>
              </a:rPr>
              <a:t>TECHNICAL debt is </a:t>
            </a:r>
            <a:r>
              <a:rPr lang="en-US" b="1" dirty="0" smtClean="0">
                <a:solidFill>
                  <a:srgbClr val="C00000"/>
                </a:solidFill>
                <a:latin typeface="Novecento wide Book" pitchFamily="50" charset="0"/>
              </a:rPr>
              <a:t>bad</a:t>
            </a:r>
            <a:endParaRPr lang="en-US" b="1" dirty="0">
              <a:solidFill>
                <a:srgbClr val="C00000"/>
              </a:solidFill>
              <a:latin typeface="Novecento wide Book" pitchFamily="50" charset="0"/>
            </a:endParaRPr>
          </a:p>
        </p:txBody>
      </p:sp>
      <p:sp>
        <p:nvSpPr>
          <p:cNvPr id="2" name="1 CuadroTexto"/>
          <p:cNvSpPr txBox="1"/>
          <p:nvPr/>
        </p:nvSpPr>
        <p:spPr>
          <a:xfrm>
            <a:off x="260256" y="1667866"/>
            <a:ext cx="3998562" cy="3970318"/>
          </a:xfrm>
          <a:prstGeom prst="rect">
            <a:avLst/>
          </a:prstGeom>
          <a:noFill/>
        </p:spPr>
        <p:txBody>
          <a:bodyPr wrap="square" rtlCol="0">
            <a:spAutoFit/>
          </a:bodyPr>
          <a:lstStyle/>
          <a:p>
            <a:pPr algn="ctr">
              <a:lnSpc>
                <a:spcPct val="150000"/>
              </a:lnSpc>
            </a:pPr>
            <a:r>
              <a:rPr lang="es-PE" sz="2800" i="1" dirty="0" smtClean="0">
                <a:solidFill>
                  <a:schemeClr val="accent2"/>
                </a:solidFill>
              </a:rPr>
              <a:t>"La deuda técnica es como una adicción </a:t>
            </a:r>
            <a:br>
              <a:rPr lang="es-PE" sz="2800" i="1" dirty="0" smtClean="0">
                <a:solidFill>
                  <a:schemeClr val="accent2"/>
                </a:solidFill>
              </a:rPr>
            </a:br>
            <a:r>
              <a:rPr lang="es-PE" sz="2800" i="1" dirty="0" smtClean="0">
                <a:solidFill>
                  <a:schemeClr val="accent2"/>
                </a:solidFill>
              </a:rPr>
              <a:t>a las drogas.</a:t>
            </a:r>
          </a:p>
          <a:p>
            <a:pPr algn="ctr">
              <a:lnSpc>
                <a:spcPct val="150000"/>
              </a:lnSpc>
            </a:pPr>
            <a:r>
              <a:rPr lang="es-PE" sz="2800" i="1" dirty="0" smtClean="0">
                <a:solidFill>
                  <a:schemeClr val="accent2"/>
                </a:solidFill>
              </a:rPr>
              <a:t>Un vez que empiezas a </a:t>
            </a:r>
            <a:r>
              <a:rPr lang="es-PE" sz="2800" i="1" dirty="0" err="1" smtClean="0">
                <a:solidFill>
                  <a:schemeClr val="accent2"/>
                </a:solidFill>
              </a:rPr>
              <a:t>hackear</a:t>
            </a:r>
            <a:r>
              <a:rPr lang="es-PE" sz="2800" i="1" dirty="0" smtClean="0">
                <a:solidFill>
                  <a:schemeClr val="accent2"/>
                </a:solidFill>
              </a:rPr>
              <a:t> el código, </a:t>
            </a:r>
            <a:br>
              <a:rPr lang="es-PE" sz="2800" i="1" dirty="0" smtClean="0">
                <a:solidFill>
                  <a:schemeClr val="accent2"/>
                </a:solidFill>
              </a:rPr>
            </a:br>
            <a:r>
              <a:rPr lang="es-PE" sz="2800" i="1" dirty="0" smtClean="0">
                <a:solidFill>
                  <a:schemeClr val="accent2"/>
                </a:solidFill>
              </a:rPr>
              <a:t>el código pide más."</a:t>
            </a:r>
            <a:endParaRPr lang="es-PE" sz="2800" i="1" dirty="0">
              <a:solidFill>
                <a:schemeClr val="accent2"/>
              </a:solidFill>
            </a:endParaRPr>
          </a:p>
        </p:txBody>
      </p:sp>
      <p:grpSp>
        <p:nvGrpSpPr>
          <p:cNvPr id="9" name="8 Grupo"/>
          <p:cNvGrpSpPr/>
          <p:nvPr/>
        </p:nvGrpSpPr>
        <p:grpSpPr>
          <a:xfrm>
            <a:off x="4107044" y="1389102"/>
            <a:ext cx="4897472" cy="4887712"/>
            <a:chOff x="4122542" y="1389102"/>
            <a:chExt cx="4897472" cy="4887712"/>
          </a:xfrm>
        </p:grpSpPr>
        <p:graphicFrame>
          <p:nvGraphicFramePr>
            <p:cNvPr id="16" name="3 Marcador de contenido"/>
            <p:cNvGraphicFramePr>
              <a:graphicFrameLocks/>
            </p:cNvGraphicFramePr>
            <p:nvPr>
              <p:extLst>
                <p:ext uri="{D42A27DB-BD31-4B8C-83A1-F6EECF244321}">
                  <p14:modId xmlns:p14="http://schemas.microsoft.com/office/powerpoint/2010/main" val="1292421938"/>
                </p:ext>
              </p:extLst>
            </p:nvPr>
          </p:nvGraphicFramePr>
          <p:xfrm>
            <a:off x="4122542" y="1389102"/>
            <a:ext cx="4897472" cy="488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5 CuadroTexto"/>
            <p:cNvSpPr txBox="1"/>
            <p:nvPr/>
          </p:nvSpPr>
          <p:spPr>
            <a:xfrm>
              <a:off x="5991834" y="1766186"/>
              <a:ext cx="1201597" cy="944542"/>
            </a:xfrm>
            <a:prstGeom prst="rect">
              <a:avLst/>
            </a:prstGeom>
            <a:noFill/>
          </p:spPr>
          <p:txBody>
            <a:bodyPr wrap="none" rtlCol="0">
              <a:spAutoFit/>
            </a:bodyPr>
            <a:lstStyle/>
            <a:p>
              <a:pPr algn="ctr"/>
              <a:r>
                <a:rPr lang="en-US" dirty="0" smtClean="0">
                  <a:solidFill>
                    <a:schemeClr val="bg1"/>
                  </a:solidFill>
                </a:rPr>
                <a:t>(</a:t>
              </a:r>
              <a:r>
                <a:rPr lang="en-US" dirty="0" err="1" smtClean="0">
                  <a:solidFill>
                    <a:schemeClr val="bg1"/>
                  </a:solidFill>
                </a:rPr>
                <a:t>Más</a:t>
              </a:r>
              <a:r>
                <a:rPr lang="en-US" dirty="0" smtClean="0">
                  <a:solidFill>
                    <a:schemeClr val="bg1"/>
                  </a:solidFill>
                </a:rPr>
                <a:t>)</a:t>
              </a:r>
              <a:br>
                <a:rPr lang="en-US" dirty="0" smtClean="0">
                  <a:solidFill>
                    <a:schemeClr val="bg1"/>
                  </a:solidFill>
                </a:rPr>
              </a:br>
              <a:r>
                <a:rPr lang="en-US" dirty="0" err="1" smtClean="0">
                  <a:solidFill>
                    <a:schemeClr val="bg1"/>
                  </a:solidFill>
                </a:rPr>
                <a:t>Incesante</a:t>
              </a:r>
              <a:r>
                <a:rPr lang="en-US" dirty="0" smtClean="0">
                  <a:solidFill>
                    <a:schemeClr val="bg1"/>
                  </a:solidFill>
                </a:rPr>
                <a:t/>
              </a:r>
              <a:br>
                <a:rPr lang="en-US" dirty="0" smtClean="0">
                  <a:solidFill>
                    <a:schemeClr val="bg1"/>
                  </a:solidFill>
                </a:rPr>
              </a:br>
              <a:r>
                <a:rPr lang="en-US" dirty="0" err="1" smtClean="0">
                  <a:solidFill>
                    <a:schemeClr val="bg1"/>
                  </a:solidFill>
                </a:rPr>
                <a:t>Presión</a:t>
              </a:r>
              <a:endParaRPr lang="es-PE" dirty="0">
                <a:solidFill>
                  <a:schemeClr val="bg1"/>
                </a:solidFill>
              </a:endParaRPr>
            </a:p>
          </p:txBody>
        </p:sp>
        <p:sp>
          <p:nvSpPr>
            <p:cNvPr id="8" name="7 CuadroTexto"/>
            <p:cNvSpPr txBox="1"/>
            <p:nvPr/>
          </p:nvSpPr>
          <p:spPr>
            <a:xfrm>
              <a:off x="4410795" y="2902627"/>
              <a:ext cx="1217488" cy="944542"/>
            </a:xfrm>
            <a:prstGeom prst="rect">
              <a:avLst/>
            </a:prstGeom>
            <a:noFill/>
          </p:spPr>
          <p:txBody>
            <a:bodyPr wrap="none" rtlCol="0">
              <a:spAutoFit/>
            </a:bodyPr>
            <a:lstStyle/>
            <a:p>
              <a:pPr algn="ctr"/>
              <a:r>
                <a:rPr lang="en-US" dirty="0" smtClean="0">
                  <a:solidFill>
                    <a:schemeClr val="bg1"/>
                  </a:solidFill>
                </a:rPr>
                <a:t>Reduce</a:t>
              </a:r>
              <a:br>
                <a:rPr lang="en-US" dirty="0" smtClean="0">
                  <a:solidFill>
                    <a:schemeClr val="bg1"/>
                  </a:solidFill>
                </a:rPr>
              </a:br>
              <a:r>
                <a:rPr lang="en-US" dirty="0" err="1" smtClean="0">
                  <a:solidFill>
                    <a:schemeClr val="bg1"/>
                  </a:solidFill>
                </a:rPr>
                <a:t>Velocidad</a:t>
              </a:r>
              <a:r>
                <a:rPr lang="en-US" dirty="0" smtClean="0">
                  <a:solidFill>
                    <a:schemeClr val="bg1"/>
                  </a:solidFill>
                </a:rPr>
                <a:t/>
              </a:r>
              <a:br>
                <a:rPr lang="en-US" dirty="0" smtClean="0">
                  <a:solidFill>
                    <a:schemeClr val="bg1"/>
                  </a:solidFill>
                </a:rPr>
              </a:br>
              <a:r>
                <a:rPr lang="en-US" dirty="0" err="1" smtClean="0">
                  <a:solidFill>
                    <a:schemeClr val="bg1"/>
                  </a:solidFill>
                </a:rPr>
                <a:t>Equipo</a:t>
              </a:r>
              <a:endParaRPr lang="es-PE" dirty="0">
                <a:solidFill>
                  <a:schemeClr val="bg1"/>
                </a:solidFill>
              </a:endParaRPr>
            </a:p>
          </p:txBody>
        </p:sp>
        <p:sp>
          <p:nvSpPr>
            <p:cNvPr id="10" name="9 CuadroTexto"/>
            <p:cNvSpPr txBox="1"/>
            <p:nvPr/>
          </p:nvSpPr>
          <p:spPr>
            <a:xfrm>
              <a:off x="6965320" y="4690975"/>
              <a:ext cx="1229824" cy="923330"/>
            </a:xfrm>
            <a:prstGeom prst="rect">
              <a:avLst/>
            </a:prstGeom>
            <a:noFill/>
          </p:spPr>
          <p:txBody>
            <a:bodyPr wrap="none" rtlCol="0">
              <a:spAutoFit/>
            </a:bodyPr>
            <a:lstStyle/>
            <a:p>
              <a:pPr lvl="0" algn="ctr"/>
              <a:r>
                <a:rPr lang="es-PE" dirty="0">
                  <a:solidFill>
                    <a:schemeClr val="bg1"/>
                  </a:solidFill>
                </a:rPr>
                <a:t>No pagar </a:t>
              </a:r>
              <a:r>
                <a:rPr lang="es-PE" dirty="0" smtClean="0">
                  <a:solidFill>
                    <a:schemeClr val="bg1"/>
                  </a:solidFill>
                </a:rPr>
                <a:t/>
              </a:r>
              <a:br>
                <a:rPr lang="es-PE" dirty="0" smtClean="0">
                  <a:solidFill>
                    <a:schemeClr val="bg1"/>
                  </a:solidFill>
                </a:rPr>
              </a:br>
              <a:r>
                <a:rPr lang="es-PE" dirty="0" smtClean="0">
                  <a:solidFill>
                    <a:schemeClr val="bg1"/>
                  </a:solidFill>
                </a:rPr>
                <a:t>Duda </a:t>
              </a:r>
              <a:br>
                <a:rPr lang="es-PE" dirty="0" smtClean="0">
                  <a:solidFill>
                    <a:schemeClr val="bg1"/>
                  </a:solidFill>
                </a:rPr>
              </a:br>
              <a:r>
                <a:rPr lang="es-PE" dirty="0" smtClean="0">
                  <a:solidFill>
                    <a:schemeClr val="bg1"/>
                  </a:solidFill>
                </a:rPr>
                <a:t>Técnica</a:t>
              </a:r>
              <a:endParaRPr lang="es-PE" dirty="0">
                <a:solidFill>
                  <a:schemeClr val="bg1"/>
                </a:solidFill>
              </a:endParaRPr>
            </a:p>
          </p:txBody>
        </p:sp>
      </p:grpSp>
      <p:sp>
        <p:nvSpPr>
          <p:cNvPr id="11" name="10 CuadroTexto"/>
          <p:cNvSpPr txBox="1"/>
          <p:nvPr/>
        </p:nvSpPr>
        <p:spPr>
          <a:xfrm>
            <a:off x="5805929" y="3315890"/>
            <a:ext cx="1542410" cy="830997"/>
          </a:xfrm>
          <a:prstGeom prst="rect">
            <a:avLst/>
          </a:prstGeom>
          <a:noFill/>
        </p:spPr>
        <p:txBody>
          <a:bodyPr wrap="none" rtlCol="0">
            <a:spAutoFit/>
          </a:bodyPr>
          <a:lstStyle/>
          <a:p>
            <a:pPr algn="ctr"/>
            <a:r>
              <a:rPr lang="en-US" sz="2400" dirty="0" smtClean="0">
                <a:solidFill>
                  <a:schemeClr val="bg2"/>
                </a:solidFill>
              </a:rPr>
              <a:t>CICLO</a:t>
            </a:r>
            <a:br>
              <a:rPr lang="en-US" sz="2400" dirty="0" smtClean="0">
                <a:solidFill>
                  <a:schemeClr val="bg2"/>
                </a:solidFill>
              </a:rPr>
            </a:br>
            <a:r>
              <a:rPr lang="en-US" sz="2400" dirty="0" smtClean="0">
                <a:solidFill>
                  <a:schemeClr val="bg2"/>
                </a:solidFill>
              </a:rPr>
              <a:t>VICIOSO</a:t>
            </a:r>
            <a:endParaRPr lang="es-PE" sz="2400" dirty="0">
              <a:solidFill>
                <a:schemeClr val="bg2"/>
              </a:solidFill>
            </a:endParaRPr>
          </a:p>
        </p:txBody>
      </p:sp>
    </p:spTree>
    <p:extLst>
      <p:ext uri="{BB962C8B-B14F-4D97-AF65-F5344CB8AC3E}">
        <p14:creationId xmlns:p14="http://schemas.microsoft.com/office/powerpoint/2010/main" val="3892159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765548"/>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Consecuencias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206227327"/>
              </p:ext>
            </p:extLst>
          </p:nvPr>
        </p:nvGraphicFramePr>
        <p:xfrm>
          <a:off x="457201" y="1297608"/>
          <a:ext cx="6003234" cy="5182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3040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TECHNICAL debt is </a:t>
            </a:r>
            <a:r>
              <a:rPr lang="en-US" b="1" dirty="0" smtClean="0">
                <a:solidFill>
                  <a:srgbClr val="92D050"/>
                </a:solidFill>
                <a:latin typeface="Novecento wide Book" pitchFamily="50" charset="0"/>
              </a:rPr>
              <a:t>good</a:t>
            </a:r>
            <a:endParaRPr lang="en-US" b="1" dirty="0">
              <a:solidFill>
                <a:srgbClr val="92D050"/>
              </a:solidFill>
              <a:latin typeface="Novecento wide Book" pitchFamily="50" charset="0"/>
            </a:endParaRPr>
          </a:p>
        </p:txBody>
      </p:sp>
      <p:sp>
        <p:nvSpPr>
          <p:cNvPr id="2" name="1 CuadroTexto"/>
          <p:cNvSpPr txBox="1"/>
          <p:nvPr/>
        </p:nvSpPr>
        <p:spPr>
          <a:xfrm>
            <a:off x="388862" y="1567220"/>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n-US" sz="3600" dirty="0">
                <a:solidFill>
                  <a:srgbClr val="FFC000"/>
                </a:solidFill>
              </a:rPr>
              <a:t>DECISIÓN </a:t>
            </a:r>
            <a:r>
              <a:rPr lang="es-PE" sz="3600" dirty="0" smtClean="0">
                <a:solidFill>
                  <a:srgbClr val="FFC000"/>
                </a:solidFill>
              </a:rPr>
              <a:t>estratégica</a:t>
            </a:r>
            <a:r>
              <a:rPr lang="en-US" sz="3600" dirty="0" smtClean="0">
                <a:solidFill>
                  <a:srgbClr val="FFC000"/>
                </a:solidFill>
              </a:rPr>
              <a:t> </a:t>
            </a:r>
            <a:r>
              <a:rPr lang="es-PE" sz="3600" dirty="0" smtClean="0">
                <a:solidFill>
                  <a:srgbClr val="FFC000"/>
                </a:solidFill>
              </a:rPr>
              <a:t>prudente</a:t>
            </a:r>
            <a:endParaRPr lang="es-PE" sz="3600" dirty="0">
              <a:solidFill>
                <a:srgbClr val="FFC000"/>
              </a:solidFill>
            </a:endParaRPr>
          </a:p>
        </p:txBody>
      </p:sp>
      <p:sp>
        <p:nvSpPr>
          <p:cNvPr id="3" name="2 CuadroTexto"/>
          <p:cNvSpPr txBox="1"/>
          <p:nvPr/>
        </p:nvSpPr>
        <p:spPr>
          <a:xfrm>
            <a:off x="1071148" y="2540178"/>
            <a:ext cx="6969760" cy="3108543"/>
          </a:xfrm>
          <a:prstGeom prst="rect">
            <a:avLst/>
          </a:prstGeom>
          <a:noFill/>
        </p:spPr>
        <p:txBody>
          <a:bodyPr wrap="square" rtlCol="0">
            <a:spAutoFit/>
          </a:bodyPr>
          <a:lstStyle/>
          <a:p>
            <a:pPr marL="457200" indent="-457200">
              <a:buFont typeface="Arial" pitchFamily="34" charset="0"/>
              <a:buChar char="•"/>
            </a:pPr>
            <a:r>
              <a:rPr lang="es-PE" sz="2800" dirty="0" smtClean="0">
                <a:solidFill>
                  <a:schemeClr val="accent2"/>
                </a:solidFill>
              </a:rPr>
              <a:t>Entrega rápida al mercado para obtener </a:t>
            </a:r>
            <a:r>
              <a:rPr lang="es-PE" sz="2800" dirty="0" err="1" smtClean="0">
                <a:solidFill>
                  <a:schemeClr val="accent2"/>
                </a:solidFill>
              </a:rPr>
              <a:t>feedback</a:t>
            </a:r>
            <a:r>
              <a:rPr lang="es-PE" sz="2800" dirty="0" smtClean="0">
                <a:solidFill>
                  <a:schemeClr val="accent2"/>
                </a:solidFill>
              </a:rPr>
              <a:t>.</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Reducir costos iniciales, generar ingresos y autofinanciar el producto.</a:t>
            </a:r>
          </a:p>
          <a:p>
            <a:pPr marL="457200" indent="-457200">
              <a:buFont typeface="Arial" pitchFamily="34" charset="0"/>
              <a:buChar char="•"/>
            </a:pPr>
            <a:endParaRPr lang="es-PE" sz="2800" dirty="0" smtClean="0">
              <a:solidFill>
                <a:schemeClr val="accent2"/>
              </a:solidFill>
            </a:endParaRPr>
          </a:p>
          <a:p>
            <a:pPr marL="457200" indent="-457200">
              <a:buFont typeface="Arial" pitchFamily="34" charset="0"/>
              <a:buChar char="•"/>
            </a:pPr>
            <a:r>
              <a:rPr lang="es-PE" sz="2800" dirty="0" smtClean="0">
                <a:solidFill>
                  <a:schemeClr val="accent2"/>
                </a:solidFill>
              </a:rPr>
              <a:t>Fechas sensitivas de entrega. </a:t>
            </a:r>
          </a:p>
        </p:txBody>
      </p:sp>
    </p:spTree>
    <p:extLst>
      <p:ext uri="{BB962C8B-B14F-4D97-AF65-F5344CB8AC3E}">
        <p14:creationId xmlns:p14="http://schemas.microsoft.com/office/powerpoint/2010/main" val="176511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12574"/>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CLEAN CODE Y DISCIPLINA SON OBLIGATORIOS</a:t>
            </a:r>
            <a:endParaRPr lang="en-US" b="1" dirty="0">
              <a:latin typeface="Novecento wide Book" pitchFamily="50" charset="0"/>
            </a:endParaRPr>
          </a:p>
        </p:txBody>
      </p:sp>
      <p:sp>
        <p:nvSpPr>
          <p:cNvPr id="8" name="7 CuadroTexto"/>
          <p:cNvSpPr txBox="1"/>
          <p:nvPr/>
        </p:nvSpPr>
        <p:spPr>
          <a:xfrm>
            <a:off x="530817" y="2154264"/>
            <a:ext cx="8155983" cy="2308324"/>
          </a:xfrm>
          <a:prstGeom prst="rect">
            <a:avLst/>
          </a:prstGeom>
          <a:noFill/>
        </p:spPr>
        <p:txBody>
          <a:bodyPr wrap="square" rtlCol="0">
            <a:spAutoFit/>
          </a:bodyPr>
          <a:lstStyle/>
          <a:p>
            <a:pPr marL="285750" indent="-285750">
              <a:lnSpc>
                <a:spcPct val="150000"/>
              </a:lnSpc>
              <a:buFont typeface="Arial" pitchFamily="34" charset="0"/>
              <a:buChar char="•"/>
            </a:pPr>
            <a:r>
              <a:rPr lang="es-PE" sz="2400" dirty="0" smtClean="0">
                <a:solidFill>
                  <a:schemeClr val="accent2"/>
                </a:solidFill>
              </a:rPr>
              <a:t>El código es limpio?</a:t>
            </a:r>
          </a:p>
          <a:p>
            <a:pPr marL="285750" indent="-285750">
              <a:lnSpc>
                <a:spcPct val="150000"/>
              </a:lnSpc>
              <a:buFont typeface="Arial" pitchFamily="34" charset="0"/>
              <a:buChar char="•"/>
            </a:pPr>
            <a:r>
              <a:rPr lang="es-PE" sz="2400" dirty="0" smtClean="0">
                <a:solidFill>
                  <a:schemeClr val="accent2"/>
                </a:solidFill>
              </a:rPr>
              <a:t>He estimado el costo beneficio?</a:t>
            </a:r>
          </a:p>
          <a:p>
            <a:pPr marL="285750" indent="-285750">
              <a:lnSpc>
                <a:spcPct val="150000"/>
              </a:lnSpc>
              <a:buFont typeface="Arial" pitchFamily="34" charset="0"/>
              <a:buChar char="•"/>
            </a:pPr>
            <a:r>
              <a:rPr lang="es-PE" sz="2400" dirty="0" smtClean="0">
                <a:solidFill>
                  <a:schemeClr val="accent2"/>
                </a:solidFill>
              </a:rPr>
              <a:t>Hay un plan para pagar la deuda?</a:t>
            </a:r>
          </a:p>
          <a:p>
            <a:pPr marL="285750" indent="-285750">
              <a:lnSpc>
                <a:spcPct val="150000"/>
              </a:lnSpc>
              <a:buFont typeface="Arial" pitchFamily="34" charset="0"/>
              <a:buChar char="•"/>
            </a:pPr>
            <a:r>
              <a:rPr lang="es-PE" sz="2400" dirty="0" smtClean="0">
                <a:solidFill>
                  <a:schemeClr val="accent2"/>
                </a:solidFill>
              </a:rPr>
              <a:t>No he introducido más deuda sobre deuda existente.</a:t>
            </a:r>
            <a:endParaRPr lang="es-PE" sz="2400" dirty="0">
              <a:solidFill>
                <a:schemeClr val="accent2"/>
              </a:solidFill>
            </a:endParaRPr>
          </a:p>
        </p:txBody>
      </p:sp>
    </p:spTree>
    <p:extLst>
      <p:ext uri="{BB962C8B-B14F-4D97-AF65-F5344CB8AC3E}">
        <p14:creationId xmlns:p14="http://schemas.microsoft.com/office/powerpoint/2010/main" val="808762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Enfrenta la cruda realidad</a:t>
            </a:r>
            <a:endParaRPr lang="es-PE" b="1" dirty="0">
              <a:latin typeface="Novecento wide Book" pitchFamily="50" charset="0"/>
            </a:endParaRP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6315"/>
            <a:ext cx="9144000" cy="3885437"/>
          </a:xfrm>
          <a:prstGeom prst="rect">
            <a:avLst/>
          </a:prstGeom>
        </p:spPr>
      </p:pic>
      <p:sp>
        <p:nvSpPr>
          <p:cNvPr id="7" name="Title 4"/>
          <p:cNvSpPr txBox="1">
            <a:spLocks/>
          </p:cNvSpPr>
          <p:nvPr/>
        </p:nvSpPr>
        <p:spPr>
          <a:xfrm>
            <a:off x="457200" y="5530837"/>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b="1" dirty="0" smtClean="0">
                <a:solidFill>
                  <a:schemeClr val="accent4">
                    <a:lumMod val="25000"/>
                  </a:schemeClr>
                </a:solidFill>
                <a:latin typeface="Novecento wide Book" pitchFamily="50" charset="0"/>
              </a:rPr>
              <a:t>La Deuda de Software es </a:t>
            </a:r>
            <a:br>
              <a:rPr lang="es-PE" sz="2800" b="1" dirty="0" smtClean="0">
                <a:solidFill>
                  <a:schemeClr val="accent4">
                    <a:lumMod val="25000"/>
                  </a:schemeClr>
                </a:solidFill>
                <a:latin typeface="Novecento wide Book" pitchFamily="50" charset="0"/>
              </a:rPr>
            </a:br>
            <a:r>
              <a:rPr lang="es-PE" sz="4400" b="1" dirty="0" smtClean="0">
                <a:solidFill>
                  <a:srgbClr val="C00000"/>
                </a:solidFill>
                <a:effectLst>
                  <a:outerShdw blurRad="38100" dist="38100" dir="2700000" algn="tl">
                    <a:srgbClr val="000000">
                      <a:alpha val="43137"/>
                    </a:srgbClr>
                  </a:outerShdw>
                </a:effectLst>
                <a:latin typeface="Novecento wide Book" pitchFamily="50" charset="0"/>
              </a:rPr>
              <a:t>inevitable</a:t>
            </a:r>
            <a:endParaRPr lang="es-PE" sz="4400" b="1" dirty="0">
              <a:solidFill>
                <a:srgbClr val="C00000"/>
              </a:solidFill>
              <a:effectLst>
                <a:outerShdw blurRad="38100" dist="38100" dir="2700000" algn="tl">
                  <a:srgbClr val="000000">
                    <a:alpha val="43137"/>
                  </a:srgbClr>
                </a:outerShdw>
              </a:effectLst>
              <a:latin typeface="Novecento wide Book" pitchFamily="50" charset="0"/>
            </a:endParaRPr>
          </a:p>
        </p:txBody>
      </p:sp>
    </p:spTree>
    <p:extLst>
      <p:ext uri="{BB962C8B-B14F-4D97-AF65-F5344CB8AC3E}">
        <p14:creationId xmlns:p14="http://schemas.microsoft.com/office/powerpoint/2010/main" val="151648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9541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600" b="1" dirty="0" smtClean="0">
                <a:solidFill>
                  <a:schemeClr val="accent1"/>
                </a:solidFill>
                <a:latin typeface="Novecento wide Book" pitchFamily="50" charset="0"/>
              </a:rPr>
              <a:t>El problema</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no es eliminar la deuda </a:t>
            </a:r>
            <a:br>
              <a:rPr lang="es-PE" sz="3600" b="1" dirty="0" smtClean="0">
                <a:solidFill>
                  <a:schemeClr val="accent1"/>
                </a:solidFill>
                <a:latin typeface="Novecento wide Book" pitchFamily="50" charset="0"/>
              </a:rPr>
            </a:br>
            <a:r>
              <a:rPr lang="es-PE" sz="3600" b="1" dirty="0" smtClean="0">
                <a:solidFill>
                  <a:schemeClr val="accent1"/>
                </a:solidFill>
                <a:latin typeface="Novecento wide Book" pitchFamily="50" charset="0"/>
              </a:rPr>
              <a:t>sino </a:t>
            </a:r>
            <a:r>
              <a:rPr lang="es-PE" sz="4400" b="1" dirty="0" smtClean="0">
                <a:solidFill>
                  <a:srgbClr val="00B050"/>
                </a:solidFill>
                <a:latin typeface="Novecento wide Book" pitchFamily="50" charset="0"/>
              </a:rPr>
              <a:t>gestionarla</a:t>
            </a:r>
            <a:endParaRPr lang="es-PE" sz="4400" b="1" dirty="0">
              <a:solidFill>
                <a:srgbClr val="00B050"/>
              </a:solidFill>
              <a:latin typeface="Novecento wide Book" pitchFamily="50" charset="0"/>
            </a:endParaRPr>
          </a:p>
        </p:txBody>
      </p:sp>
    </p:spTree>
    <p:extLst>
      <p:ext uri="{BB962C8B-B14F-4D97-AF65-F5344CB8AC3E}">
        <p14:creationId xmlns:p14="http://schemas.microsoft.com/office/powerpoint/2010/main" val="4243677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r="48758" b="5920"/>
          <a:stretch/>
        </p:blipFill>
        <p:spPr>
          <a:xfrm>
            <a:off x="-134910" y="1054205"/>
            <a:ext cx="4874550" cy="5991173"/>
          </a:xfrm>
          <a:prstGeom prst="rect">
            <a:avLst/>
          </a:prstGeom>
          <a:ln>
            <a:noFill/>
          </a:ln>
          <a:effectLst>
            <a:softEdge rad="112500"/>
          </a:effectLst>
        </p:spPr>
      </p:pic>
      <p:sp>
        <p:nvSpPr>
          <p:cNvPr id="6" name="Title 4"/>
          <p:cNvSpPr txBox="1">
            <a:spLocks/>
          </p:cNvSpPr>
          <p:nvPr/>
        </p:nvSpPr>
        <p:spPr>
          <a:xfrm>
            <a:off x="4739640" y="1869649"/>
            <a:ext cx="4392118" cy="3616376"/>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2800" dirty="0" smtClean="0">
                <a:effectLst/>
                <a:latin typeface="+mn-lt"/>
              </a:rPr>
              <a:t>El responsable </a:t>
            </a:r>
            <a:br>
              <a:rPr lang="es-PE" sz="2800" dirty="0" smtClean="0">
                <a:effectLst/>
                <a:latin typeface="+mn-lt"/>
              </a:rPr>
            </a:br>
            <a:r>
              <a:rPr lang="es-PE" sz="2800" dirty="0" smtClean="0">
                <a:solidFill>
                  <a:srgbClr val="A20000"/>
                </a:solidFill>
                <a:effectLst/>
                <a:latin typeface="+mn-lt"/>
              </a:rPr>
              <a:t>no sólo es el desarrollador</a:t>
            </a:r>
          </a:p>
          <a:p>
            <a:endParaRPr lang="es-PE" sz="2000" dirty="0">
              <a:effectLst/>
              <a:latin typeface="+mn-lt"/>
            </a:endParaRPr>
          </a:p>
          <a:p>
            <a:r>
              <a:rPr lang="es-PE" sz="2800" dirty="0" smtClean="0">
                <a:effectLst/>
                <a:latin typeface="+mn-lt"/>
              </a:rPr>
              <a:t>El problema </a:t>
            </a:r>
            <a:br>
              <a:rPr lang="es-PE" sz="2800" dirty="0" smtClean="0">
                <a:effectLst/>
                <a:latin typeface="+mn-lt"/>
              </a:rPr>
            </a:br>
            <a:r>
              <a:rPr lang="es-PE" sz="2800" dirty="0" smtClean="0">
                <a:solidFill>
                  <a:srgbClr val="A20000"/>
                </a:solidFill>
                <a:effectLst/>
                <a:latin typeface="+mn-lt"/>
              </a:rPr>
              <a:t>no sólo es el código</a:t>
            </a:r>
          </a:p>
          <a:p>
            <a:endParaRPr lang="es-PE" sz="2000" dirty="0">
              <a:effectLst/>
              <a:latin typeface="+mn-lt"/>
            </a:endParaRPr>
          </a:p>
          <a:p>
            <a:r>
              <a:rPr lang="es-PE" sz="2800" dirty="0" smtClean="0">
                <a:effectLst/>
                <a:latin typeface="+mn-lt"/>
              </a:rPr>
              <a:t>La solución </a:t>
            </a:r>
          </a:p>
          <a:p>
            <a:r>
              <a:rPr lang="es-PE" sz="2800" dirty="0" smtClean="0">
                <a:solidFill>
                  <a:srgbClr val="A20000"/>
                </a:solidFill>
                <a:effectLst/>
                <a:latin typeface="+mn-lt"/>
              </a:rPr>
              <a:t>no sólo es </a:t>
            </a:r>
            <a:r>
              <a:rPr lang="es-PE" sz="2800" dirty="0" err="1">
                <a:solidFill>
                  <a:srgbClr val="A20000"/>
                </a:solidFill>
                <a:effectLst/>
                <a:latin typeface="+mn-lt"/>
              </a:rPr>
              <a:t>r</a:t>
            </a:r>
            <a:r>
              <a:rPr lang="es-PE" sz="2800" dirty="0" err="1" smtClean="0">
                <a:solidFill>
                  <a:srgbClr val="A20000"/>
                </a:solidFill>
                <a:effectLst/>
                <a:latin typeface="+mn-lt"/>
              </a:rPr>
              <a:t>efactoring</a:t>
            </a:r>
            <a:endParaRPr lang="es-PE" sz="2800" dirty="0">
              <a:solidFill>
                <a:srgbClr val="A20000"/>
              </a:solidFill>
              <a:effectLst/>
              <a:latin typeface="+mn-lt"/>
            </a:endParaRPr>
          </a:p>
        </p:txBody>
      </p:sp>
      <p:sp>
        <p:nvSpPr>
          <p:cNvPr id="4" name="Title 4"/>
          <p:cNvSpPr>
            <a:spLocks noGrp="1"/>
          </p:cNvSpPr>
          <p:nvPr>
            <p:ph type="title"/>
          </p:nvPr>
        </p:nvSpPr>
        <p:spPr>
          <a:xfrm>
            <a:off x="346647" y="288000"/>
            <a:ext cx="8450706" cy="609600"/>
          </a:xfrm>
        </p:spPr>
        <p:txBody>
          <a:bodyPr/>
          <a:lstStyle/>
          <a:p>
            <a:r>
              <a:rPr lang="es-PE" b="1" dirty="0" smtClean="0">
                <a:latin typeface="Novecento wide Book" pitchFamily="50" charset="0"/>
              </a:rPr>
              <a:t>No caigas en la trampa</a:t>
            </a:r>
            <a:endParaRPr lang="es-PE" b="1" dirty="0">
              <a:latin typeface="Novecento wide Book" pitchFamily="50" charset="0"/>
            </a:endParaRPr>
          </a:p>
        </p:txBody>
      </p:sp>
    </p:spTree>
    <p:extLst>
      <p:ext uri="{BB962C8B-B14F-4D97-AF65-F5344CB8AC3E}">
        <p14:creationId xmlns:p14="http://schemas.microsoft.com/office/powerpoint/2010/main" val="1152426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Software </a:t>
            </a:r>
            <a:r>
              <a:rPr lang="es-PE" b="1" dirty="0" err="1" smtClean="0">
                <a:latin typeface="Novecento wide Book" pitchFamily="50" charset="0"/>
              </a:rPr>
              <a:t>debt</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089" y="915600"/>
            <a:ext cx="4315821" cy="5640371"/>
          </a:xfrm>
          <a:prstGeom prst="rect">
            <a:avLst/>
          </a:prstGeom>
        </p:spPr>
      </p:pic>
      <p:sp>
        <p:nvSpPr>
          <p:cNvPr id="22" name="21 Rectángulo redondeado"/>
          <p:cNvSpPr/>
          <p:nvPr/>
        </p:nvSpPr>
        <p:spPr>
          <a:xfrm>
            <a:off x="1536782" y="177866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Technical Debt</a:t>
            </a:r>
            <a:endParaRPr lang="en-US" sz="2000" dirty="0"/>
          </a:p>
        </p:txBody>
      </p:sp>
      <p:sp>
        <p:nvSpPr>
          <p:cNvPr id="23" name="22 Rectángulo redondeado"/>
          <p:cNvSpPr/>
          <p:nvPr/>
        </p:nvSpPr>
        <p:spPr>
          <a:xfrm>
            <a:off x="5653177" y="1385455"/>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Quality Debt</a:t>
            </a:r>
            <a:endParaRPr lang="en-US" sz="2000" dirty="0"/>
          </a:p>
        </p:txBody>
      </p:sp>
      <p:sp>
        <p:nvSpPr>
          <p:cNvPr id="24" name="23 Rectángulo redondeado"/>
          <p:cNvSpPr/>
          <p:nvPr/>
        </p:nvSpPr>
        <p:spPr>
          <a:xfrm>
            <a:off x="5237016" y="4650370"/>
            <a:ext cx="2560322"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Configuration Management Debt</a:t>
            </a:r>
            <a:endParaRPr lang="en-US" sz="2000" dirty="0"/>
          </a:p>
        </p:txBody>
      </p:sp>
      <p:sp>
        <p:nvSpPr>
          <p:cNvPr id="26" name="25 Rectángulo redondeado"/>
          <p:cNvSpPr/>
          <p:nvPr/>
        </p:nvSpPr>
        <p:spPr>
          <a:xfrm>
            <a:off x="2414089" y="5292959"/>
            <a:ext cx="1930824"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Infrastructure</a:t>
            </a:r>
            <a:br>
              <a:rPr lang="en-US" sz="2000" dirty="0" smtClean="0"/>
            </a:br>
            <a:r>
              <a:rPr lang="en-US" sz="2000" dirty="0" smtClean="0"/>
              <a:t>Debt</a:t>
            </a:r>
            <a:endParaRPr lang="en-US" sz="2000" dirty="0"/>
          </a:p>
        </p:txBody>
      </p:sp>
      <p:sp>
        <p:nvSpPr>
          <p:cNvPr id="27" name="26 Rectángulo redondeado"/>
          <p:cNvSpPr/>
          <p:nvPr/>
        </p:nvSpPr>
        <p:spPr>
          <a:xfrm>
            <a:off x="1536782" y="3569792"/>
            <a:ext cx="1728000" cy="8640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en-US" sz="2000" dirty="0" smtClean="0"/>
              <a:t>Design</a:t>
            </a:r>
            <a:br>
              <a:rPr lang="en-US" sz="2000" dirty="0" smtClean="0"/>
            </a:br>
            <a:r>
              <a:rPr lang="en-US" sz="2000" dirty="0" smtClean="0"/>
              <a:t>Debt</a:t>
            </a:r>
            <a:endParaRPr lang="en-US" sz="2000" dirty="0"/>
          </a:p>
        </p:txBody>
      </p:sp>
    </p:spTree>
    <p:extLst>
      <p:ext uri="{BB962C8B-B14F-4D97-AF65-F5344CB8AC3E}">
        <p14:creationId xmlns:p14="http://schemas.microsoft.com/office/powerpoint/2010/main" val="29102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nutnight.com/wp-content/uploads/2013/08/debt.jpg"/>
          <p:cNvPicPr>
            <a:picLocks noChangeAspect="1" noChangeArrowheads="1"/>
          </p:cNvPicPr>
          <p:nvPr/>
        </p:nvPicPr>
        <p:blipFill rotWithShape="1">
          <a:blip r:embed="rId3">
            <a:extLst>
              <a:ext uri="{28A0092B-C50C-407E-A947-70E740481C1C}">
                <a14:useLocalDpi xmlns:a14="http://schemas.microsoft.com/office/drawing/2010/main" val="0"/>
              </a:ext>
            </a:extLst>
          </a:blip>
          <a:srcRect l="5671" r="5614"/>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1" name="20 Rectángulo"/>
          <p:cNvSpPr/>
          <p:nvPr/>
        </p:nvSpPr>
        <p:spPr>
          <a:xfrm>
            <a:off x="0" y="3832698"/>
            <a:ext cx="9144000" cy="3025302"/>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Title 4"/>
          <p:cNvSpPr>
            <a:spLocks noGrp="1"/>
          </p:cNvSpPr>
          <p:nvPr>
            <p:ph type="title"/>
          </p:nvPr>
        </p:nvSpPr>
        <p:spPr>
          <a:xfrm>
            <a:off x="742014" y="4460242"/>
            <a:ext cx="7659973" cy="1463667"/>
          </a:xfrm>
        </p:spPr>
        <p:txBody>
          <a:bodyPr/>
          <a:lstStyle/>
          <a:p>
            <a:pPr algn="l"/>
            <a:r>
              <a:rPr lang="es-PE" sz="4800" dirty="0">
                <a:solidFill>
                  <a:schemeClr val="tx1"/>
                </a:solidFill>
                <a:effectLst>
                  <a:outerShdw blurRad="38100" dist="38100" dir="2700000" algn="tl">
                    <a:srgbClr val="000000">
                      <a:alpha val="43137"/>
                    </a:srgbClr>
                  </a:outerShdw>
                </a:effectLst>
              </a:rPr>
              <a:t>Software </a:t>
            </a:r>
            <a:r>
              <a:rPr lang="es-PE" sz="4800" dirty="0" err="1">
                <a:solidFill>
                  <a:schemeClr val="tx1"/>
                </a:solidFill>
                <a:effectLst>
                  <a:outerShdw blurRad="38100" dist="38100" dir="2700000" algn="tl">
                    <a:srgbClr val="000000">
                      <a:alpha val="43137"/>
                    </a:srgbClr>
                  </a:outerShdw>
                </a:effectLst>
              </a:rPr>
              <a:t>Debt</a:t>
            </a:r>
            <a:r>
              <a:rPr lang="es-PE" dirty="0">
                <a:effectLst>
                  <a:outerShdw blurRad="38100" dist="38100" dir="2700000" algn="tl">
                    <a:srgbClr val="000000">
                      <a:alpha val="43137"/>
                    </a:srgbClr>
                  </a:outerShdw>
                </a:effectLst>
              </a:rPr>
              <a:t/>
            </a:r>
            <a:br>
              <a:rPr lang="es-PE" dirty="0">
                <a:effectLst>
                  <a:outerShdw blurRad="38100" dist="38100" dir="2700000" algn="tl">
                    <a:srgbClr val="000000">
                      <a:alpha val="43137"/>
                    </a:srgbClr>
                  </a:outerShdw>
                </a:effectLst>
              </a:rPr>
            </a:br>
            <a:r>
              <a:rPr lang="es-PE" sz="3200" dirty="0">
                <a:solidFill>
                  <a:schemeClr val="bg1"/>
                </a:solidFill>
                <a:effectLst>
                  <a:outerShdw blurRad="38100" dist="38100" dir="2700000" algn="tl">
                    <a:srgbClr val="000000">
                      <a:alpha val="43137"/>
                    </a:srgbClr>
                  </a:outerShdw>
                </a:effectLst>
              </a:rPr>
              <a:t>Qué es y cómo </a:t>
            </a:r>
            <a:r>
              <a:rPr lang="es-PE" sz="3200" dirty="0" smtClean="0">
                <a:solidFill>
                  <a:schemeClr val="bg1"/>
                </a:solidFill>
                <a:effectLst>
                  <a:outerShdw blurRad="38100" dist="38100" dir="2700000" algn="tl">
                    <a:srgbClr val="000000">
                      <a:alpha val="43137"/>
                    </a:srgbClr>
                  </a:outerShdw>
                </a:effectLst>
              </a:rPr>
              <a:t/>
            </a:r>
            <a:br>
              <a:rPr lang="es-PE" sz="3200" dirty="0" smtClean="0">
                <a:solidFill>
                  <a:schemeClr val="bg1"/>
                </a:solidFill>
                <a:effectLst>
                  <a:outerShdw blurRad="38100" dist="38100" dir="2700000" algn="tl">
                    <a:srgbClr val="000000">
                      <a:alpha val="43137"/>
                    </a:srgbClr>
                  </a:outerShdw>
                </a:effectLst>
              </a:rPr>
            </a:br>
            <a:r>
              <a:rPr lang="es-PE" sz="3200" dirty="0" smtClean="0">
                <a:solidFill>
                  <a:schemeClr val="bg1"/>
                </a:solidFill>
                <a:effectLst>
                  <a:outerShdw blurRad="38100" dist="38100" dir="2700000" algn="tl">
                    <a:srgbClr val="000000">
                      <a:alpha val="43137"/>
                    </a:srgbClr>
                  </a:outerShdw>
                </a:effectLst>
              </a:rPr>
              <a:t>gestionarlo </a:t>
            </a:r>
            <a:r>
              <a:rPr lang="es-PE" sz="3200" dirty="0">
                <a:solidFill>
                  <a:schemeClr val="bg1"/>
                </a:solidFill>
                <a:effectLst>
                  <a:outerShdw blurRad="38100" dist="38100" dir="2700000" algn="tl">
                    <a:srgbClr val="000000">
                      <a:alpha val="43137"/>
                    </a:srgbClr>
                  </a:outerShdw>
                </a:effectLst>
              </a:rPr>
              <a:t>holísticamente</a:t>
            </a:r>
          </a:p>
        </p:txBody>
      </p:sp>
    </p:spTree>
    <p:extLst>
      <p:ext uri="{BB962C8B-B14F-4D97-AF65-F5344CB8AC3E}">
        <p14:creationId xmlns:p14="http://schemas.microsoft.com/office/powerpoint/2010/main" val="146575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Gestión holística</a:t>
            </a:r>
            <a:endParaRPr lang="es-PE" b="1" dirty="0">
              <a:latin typeface="Novecento wide Book" pitchFamily="50" charset="0"/>
            </a:endParaRPr>
          </a:p>
        </p:txBody>
      </p:sp>
      <p:sp>
        <p:nvSpPr>
          <p:cNvPr id="57" name="56 Arco de bloque"/>
          <p:cNvSpPr/>
          <p:nvPr/>
        </p:nvSpPr>
        <p:spPr>
          <a:xfrm>
            <a:off x="2278125" y="1509509"/>
            <a:ext cx="4587750" cy="4587750"/>
          </a:xfrm>
          <a:prstGeom prst="blockArc">
            <a:avLst>
              <a:gd name="adj1" fmla="val 11880000"/>
              <a:gd name="adj2" fmla="val 1620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8" name="57 Arco de bloque"/>
          <p:cNvSpPr/>
          <p:nvPr/>
        </p:nvSpPr>
        <p:spPr>
          <a:xfrm>
            <a:off x="2278125" y="1509509"/>
            <a:ext cx="4587750" cy="4587750"/>
          </a:xfrm>
          <a:prstGeom prst="blockArc">
            <a:avLst>
              <a:gd name="adj1" fmla="val 7560000"/>
              <a:gd name="adj2" fmla="val 1188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59" name="58 Arco de bloque"/>
          <p:cNvSpPr/>
          <p:nvPr/>
        </p:nvSpPr>
        <p:spPr>
          <a:xfrm>
            <a:off x="2278125" y="1509509"/>
            <a:ext cx="4587750" cy="4587750"/>
          </a:xfrm>
          <a:prstGeom prst="blockArc">
            <a:avLst>
              <a:gd name="adj1" fmla="val 3240000"/>
              <a:gd name="adj2" fmla="val 756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0" name="59 Arco de bloque"/>
          <p:cNvSpPr/>
          <p:nvPr/>
        </p:nvSpPr>
        <p:spPr>
          <a:xfrm>
            <a:off x="2278125" y="1509509"/>
            <a:ext cx="4587750" cy="4587750"/>
          </a:xfrm>
          <a:prstGeom prst="blockArc">
            <a:avLst>
              <a:gd name="adj1" fmla="val 20520000"/>
              <a:gd name="adj2" fmla="val 324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61" name="60 Arco de bloque"/>
          <p:cNvSpPr/>
          <p:nvPr/>
        </p:nvSpPr>
        <p:spPr>
          <a:xfrm>
            <a:off x="2278125" y="1509509"/>
            <a:ext cx="4587750" cy="4587750"/>
          </a:xfrm>
          <a:prstGeom prst="blockArc">
            <a:avLst>
              <a:gd name="adj1" fmla="val 16200000"/>
              <a:gd name="adj2" fmla="val 20520000"/>
              <a:gd name="adj3" fmla="val 4639"/>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nvGrpSpPr>
          <p:cNvPr id="63" name="62 Grupo"/>
          <p:cNvGrpSpPr/>
          <p:nvPr/>
        </p:nvGrpSpPr>
        <p:grpSpPr>
          <a:xfrm>
            <a:off x="3679377" y="1212635"/>
            <a:ext cx="1800000" cy="936000"/>
            <a:chOff x="2460178" y="75998"/>
            <a:chExt cx="2009833" cy="1181429"/>
          </a:xfrm>
        </p:grpSpPr>
        <p:sp>
          <p:nvSpPr>
            <p:cNvPr id="76" name="75 Rectángulo redondeado"/>
            <p:cNvSpPr/>
            <p:nvPr/>
          </p:nvSpPr>
          <p:spPr>
            <a:xfrm>
              <a:off x="2460178" y="759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7" name="76 Rectángulo"/>
            <p:cNvSpPr/>
            <p:nvPr/>
          </p:nvSpPr>
          <p:spPr>
            <a:xfrm>
              <a:off x="2517851" y="1336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Involucrar y Educar</a:t>
              </a:r>
              <a:endParaRPr lang="es-PE" sz="2000" kern="1200" dirty="0"/>
            </a:p>
          </p:txBody>
        </p:sp>
      </p:grpSp>
      <p:grpSp>
        <p:nvGrpSpPr>
          <p:cNvPr id="64" name="63 Grupo"/>
          <p:cNvGrpSpPr/>
          <p:nvPr/>
        </p:nvGrpSpPr>
        <p:grpSpPr>
          <a:xfrm>
            <a:off x="5874544" y="2937358"/>
            <a:ext cx="1800000" cy="936000"/>
            <a:chOff x="4591177" y="1624259"/>
            <a:chExt cx="2009833" cy="1181429"/>
          </a:xfrm>
        </p:grpSpPr>
        <p:sp>
          <p:nvSpPr>
            <p:cNvPr id="74" name="73 Rectángulo redondeado"/>
            <p:cNvSpPr/>
            <p:nvPr/>
          </p:nvSpPr>
          <p:spPr>
            <a:xfrm>
              <a:off x="4591177"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5" name="74 Rectángulo"/>
            <p:cNvSpPr/>
            <p:nvPr/>
          </p:nvSpPr>
          <p:spPr>
            <a:xfrm>
              <a:off x="4648850"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Visualizar y Medir</a:t>
              </a:r>
              <a:endParaRPr lang="es-PE" sz="2000" kern="1200" dirty="0"/>
            </a:p>
          </p:txBody>
        </p:sp>
      </p:grpSp>
      <p:grpSp>
        <p:nvGrpSpPr>
          <p:cNvPr id="65" name="64 Grupo"/>
          <p:cNvGrpSpPr/>
          <p:nvPr/>
        </p:nvGrpSpPr>
        <p:grpSpPr>
          <a:xfrm>
            <a:off x="4980365" y="5266035"/>
            <a:ext cx="1800000" cy="936000"/>
            <a:chOff x="3777208" y="4129398"/>
            <a:chExt cx="2009833" cy="1181429"/>
          </a:xfrm>
        </p:grpSpPr>
        <p:sp>
          <p:nvSpPr>
            <p:cNvPr id="72" name="71 Rectángulo redondeado"/>
            <p:cNvSpPr/>
            <p:nvPr/>
          </p:nvSpPr>
          <p:spPr>
            <a:xfrm>
              <a:off x="3777208"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3" name="72 Rectángulo"/>
            <p:cNvSpPr/>
            <p:nvPr/>
          </p:nvSpPr>
          <p:spPr>
            <a:xfrm>
              <a:off x="3834881"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Sostener la Calidad</a:t>
              </a:r>
              <a:endParaRPr lang="es-PE" sz="2000" kern="1200" dirty="0"/>
            </a:p>
          </p:txBody>
        </p:sp>
      </p:grpSp>
      <p:grpSp>
        <p:nvGrpSpPr>
          <p:cNvPr id="66" name="65 Grupo"/>
          <p:cNvGrpSpPr/>
          <p:nvPr/>
        </p:nvGrpSpPr>
        <p:grpSpPr>
          <a:xfrm>
            <a:off x="2346306" y="5266035"/>
            <a:ext cx="1800000" cy="936000"/>
            <a:chOff x="1143149" y="4129398"/>
            <a:chExt cx="2009833" cy="1181429"/>
          </a:xfrm>
        </p:grpSpPr>
        <p:sp>
          <p:nvSpPr>
            <p:cNvPr id="70" name="69 Rectángulo redondeado"/>
            <p:cNvSpPr/>
            <p:nvPr/>
          </p:nvSpPr>
          <p:spPr>
            <a:xfrm>
              <a:off x="1143149" y="4129398"/>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71" name="70 Rectángulo"/>
            <p:cNvSpPr/>
            <p:nvPr/>
          </p:nvSpPr>
          <p:spPr>
            <a:xfrm>
              <a:off x="1200822" y="4187071"/>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Atender y Pagar</a:t>
              </a:r>
              <a:endParaRPr lang="es-PE" sz="2000" kern="1200" dirty="0"/>
            </a:p>
          </p:txBody>
        </p:sp>
      </p:grpSp>
      <p:grpSp>
        <p:nvGrpSpPr>
          <p:cNvPr id="67" name="66 Grupo"/>
          <p:cNvGrpSpPr/>
          <p:nvPr/>
        </p:nvGrpSpPr>
        <p:grpSpPr>
          <a:xfrm>
            <a:off x="1452127" y="2937358"/>
            <a:ext cx="1800000" cy="936000"/>
            <a:chOff x="329180" y="1624259"/>
            <a:chExt cx="2009833" cy="1181429"/>
          </a:xfrm>
        </p:grpSpPr>
        <p:sp>
          <p:nvSpPr>
            <p:cNvPr id="68" name="67 Rectángulo redondeado"/>
            <p:cNvSpPr/>
            <p:nvPr/>
          </p:nvSpPr>
          <p:spPr>
            <a:xfrm>
              <a:off x="329180" y="1624259"/>
              <a:ext cx="2009833" cy="1181429"/>
            </a:xfrm>
            <a:prstGeom prst="roundRect">
              <a:avLst/>
            </a:prstGeom>
            <a:ln>
              <a:noFill/>
            </a:ln>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sp>
        <p:sp>
          <p:nvSpPr>
            <p:cNvPr id="69" name="68 Rectángulo"/>
            <p:cNvSpPr/>
            <p:nvPr/>
          </p:nvSpPr>
          <p:spPr>
            <a:xfrm>
              <a:off x="386853" y="1681932"/>
              <a:ext cx="1894487" cy="1066083"/>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s-PE" sz="2000" kern="1200" dirty="0" smtClean="0"/>
                <a:t>Gestionar el Portafolio</a:t>
              </a:r>
              <a:endParaRPr lang="es-PE" sz="2000" kern="1200" dirty="0"/>
            </a:p>
          </p:txBody>
        </p:sp>
      </p:grpSp>
      <p:sp>
        <p:nvSpPr>
          <p:cNvPr id="4" name="3 Arco"/>
          <p:cNvSpPr>
            <a:spLocks noChangeAspect="1"/>
          </p:cNvSpPr>
          <p:nvPr/>
        </p:nvSpPr>
        <p:spPr>
          <a:xfrm>
            <a:off x="3609735" y="2843073"/>
            <a:ext cx="1908000" cy="1908000"/>
          </a:xfrm>
          <a:prstGeom prst="arc">
            <a:avLst>
              <a:gd name="adj1" fmla="val 10976971"/>
              <a:gd name="adj2" fmla="val 158996"/>
            </a:avLst>
          </a:prstGeom>
          <a:ln w="412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9" name="28 Arco"/>
          <p:cNvSpPr>
            <a:spLocks noChangeAspect="1"/>
          </p:cNvSpPr>
          <p:nvPr/>
        </p:nvSpPr>
        <p:spPr>
          <a:xfrm>
            <a:off x="3602358" y="2843072"/>
            <a:ext cx="1908000" cy="1908000"/>
          </a:xfrm>
          <a:prstGeom prst="arc">
            <a:avLst>
              <a:gd name="adj1" fmla="val 263279"/>
              <a:gd name="adj2" fmla="val 10770282"/>
            </a:avLst>
          </a:prstGeom>
          <a:ln w="41275">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5" name="4 CuadroTexto"/>
          <p:cNvSpPr txBox="1"/>
          <p:nvPr/>
        </p:nvSpPr>
        <p:spPr>
          <a:xfrm>
            <a:off x="3766882" y="4740202"/>
            <a:ext cx="1593706" cy="461665"/>
          </a:xfrm>
          <a:prstGeom prst="rect">
            <a:avLst/>
          </a:prstGeom>
          <a:noFill/>
        </p:spPr>
        <p:txBody>
          <a:bodyPr wrap="none" rtlCol="0">
            <a:spAutoFit/>
          </a:bodyPr>
          <a:lstStyle/>
          <a:p>
            <a:r>
              <a:rPr lang="es-PE" sz="2400" dirty="0" err="1" smtClean="0">
                <a:solidFill>
                  <a:srgbClr val="00B050"/>
                </a:solidFill>
              </a:rPr>
              <a:t>Dev</a:t>
            </a:r>
            <a:r>
              <a:rPr lang="es-PE" sz="2400" dirty="0" smtClean="0">
                <a:solidFill>
                  <a:srgbClr val="00B050"/>
                </a:solidFill>
              </a:rPr>
              <a:t> </a:t>
            </a:r>
            <a:r>
              <a:rPr lang="es-PE" sz="2400" dirty="0" err="1" smtClean="0">
                <a:solidFill>
                  <a:srgbClr val="00B050"/>
                </a:solidFill>
              </a:rPr>
              <a:t>Team</a:t>
            </a:r>
            <a:endParaRPr lang="es-PE" sz="2400" dirty="0">
              <a:solidFill>
                <a:srgbClr val="00B050"/>
              </a:solidFill>
            </a:endParaRPr>
          </a:p>
        </p:txBody>
      </p:sp>
      <p:sp>
        <p:nvSpPr>
          <p:cNvPr id="37" name="36 CuadroTexto"/>
          <p:cNvSpPr txBox="1"/>
          <p:nvPr/>
        </p:nvSpPr>
        <p:spPr>
          <a:xfrm>
            <a:off x="3853056" y="2381407"/>
            <a:ext cx="1452642" cy="461665"/>
          </a:xfrm>
          <a:prstGeom prst="rect">
            <a:avLst/>
          </a:prstGeom>
          <a:noFill/>
        </p:spPr>
        <p:txBody>
          <a:bodyPr wrap="none" rtlCol="0">
            <a:spAutoFit/>
          </a:bodyPr>
          <a:lstStyle/>
          <a:p>
            <a:r>
              <a:rPr lang="es-PE" sz="2400" dirty="0" smtClean="0">
                <a:solidFill>
                  <a:srgbClr val="FF0000"/>
                </a:solidFill>
              </a:rPr>
              <a:t>Business</a:t>
            </a:r>
            <a:endParaRPr lang="es-PE" sz="2400" dirty="0">
              <a:solidFill>
                <a:srgbClr val="FF0000"/>
              </a:solidFill>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3819" y="3027166"/>
            <a:ext cx="304513" cy="684000"/>
          </a:xfrm>
          <a:prstGeom prst="rect">
            <a:avLst/>
          </a:prstGeom>
        </p:spPr>
      </p:pic>
      <p:pic>
        <p:nvPicPr>
          <p:cNvPr id="45" name="4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8193" y="3027166"/>
            <a:ext cx="304513" cy="684000"/>
          </a:xfrm>
          <a:prstGeom prst="rect">
            <a:avLst/>
          </a:prstGeom>
        </p:spPr>
      </p:pic>
      <p:pic>
        <p:nvPicPr>
          <p:cNvPr id="10" name="9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529" y="3817211"/>
            <a:ext cx="304513" cy="684000"/>
          </a:xfrm>
          <a:prstGeom prst="rect">
            <a:avLst/>
          </a:prstGeom>
        </p:spPr>
      </p:pic>
      <p:pic>
        <p:nvPicPr>
          <p:cNvPr id="47" name="4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862" y="3817211"/>
            <a:ext cx="304513" cy="684000"/>
          </a:xfrm>
          <a:prstGeom prst="rect">
            <a:avLst/>
          </a:prstGeom>
        </p:spPr>
      </p:pic>
      <p:pic>
        <p:nvPicPr>
          <p:cNvPr id="48" name="4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276" y="3817211"/>
            <a:ext cx="304513" cy="684000"/>
          </a:xfrm>
          <a:prstGeom prst="rect">
            <a:avLst/>
          </a:prstGeom>
        </p:spPr>
      </p:pic>
      <p:pic>
        <p:nvPicPr>
          <p:cNvPr id="49" name="48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770" y="3817211"/>
            <a:ext cx="304513" cy="684000"/>
          </a:xfrm>
          <a:prstGeom prst="rect">
            <a:avLst/>
          </a:prstGeom>
        </p:spPr>
      </p:pic>
      <p:pic>
        <p:nvPicPr>
          <p:cNvPr id="50" name="49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097" y="3027166"/>
            <a:ext cx="304513" cy="684000"/>
          </a:xfrm>
          <a:prstGeom prst="rect">
            <a:avLst/>
          </a:prstGeom>
        </p:spPr>
      </p:pic>
    </p:spTree>
    <p:extLst>
      <p:ext uri="{BB962C8B-B14F-4D97-AF65-F5344CB8AC3E}">
        <p14:creationId xmlns:p14="http://schemas.microsoft.com/office/powerpoint/2010/main" val="1763687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p:cNvPicPr>
            <a:picLocks noChangeAspect="1"/>
          </p:cNvPicPr>
          <p:nvPr/>
        </p:nvPicPr>
        <p:blipFill rotWithShape="1">
          <a:blip r:embed="rId3">
            <a:extLst>
              <a:ext uri="{28A0092B-C50C-407E-A947-70E740481C1C}">
                <a14:useLocalDpi xmlns:a14="http://schemas.microsoft.com/office/drawing/2010/main" val="0"/>
              </a:ext>
            </a:extLst>
          </a:blip>
          <a:srcRect l="4471" t="7383" b="8889"/>
          <a:stretch/>
        </p:blipFill>
        <p:spPr>
          <a:xfrm>
            <a:off x="0" y="1115878"/>
            <a:ext cx="9137728" cy="5742122"/>
          </a:xfrm>
          <a:prstGeom prst="rect">
            <a:avLst/>
          </a:prstGeom>
        </p:spPr>
      </p:pic>
      <p:sp>
        <p:nvSpPr>
          <p:cNvPr id="7" name="6 Rectángulo"/>
          <p:cNvSpPr/>
          <p:nvPr/>
        </p:nvSpPr>
        <p:spPr>
          <a:xfrm>
            <a:off x="0" y="0"/>
            <a:ext cx="9144000" cy="1115878"/>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34693" y="237641"/>
            <a:ext cx="8229600" cy="609600"/>
          </a:xfrm>
        </p:spPr>
        <p:txBody>
          <a:bodyPr/>
          <a:lstStyle/>
          <a:p>
            <a:r>
              <a:rPr lang="es-PE" dirty="0" smtClean="0"/>
              <a:t>Involucrar y EDUCAR</a:t>
            </a:r>
            <a:endParaRPr lang="es-PE" dirty="0"/>
          </a:p>
        </p:txBody>
      </p:sp>
    </p:spTree>
    <p:extLst>
      <p:ext uri="{BB962C8B-B14F-4D97-AF65-F5344CB8AC3E}">
        <p14:creationId xmlns:p14="http://schemas.microsoft.com/office/powerpoint/2010/main" val="1889078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Involucrar al </a:t>
            </a:r>
            <a:br>
              <a:rPr lang="es-PE" b="1" dirty="0" smtClean="0">
                <a:latin typeface="Novecento wide Book" pitchFamily="50" charset="0"/>
              </a:rPr>
            </a:br>
            <a:r>
              <a:rPr lang="es-PE" b="1" dirty="0" err="1" smtClean="0">
                <a:latin typeface="Novecento wide Book" pitchFamily="50" charset="0"/>
              </a:rPr>
              <a:t>product</a:t>
            </a:r>
            <a:r>
              <a:rPr lang="es-PE" b="1" dirty="0" smtClean="0">
                <a:latin typeface="Novecento wide Book" pitchFamily="50" charset="0"/>
              </a:rPr>
              <a:t> </a:t>
            </a:r>
            <a:r>
              <a:rPr lang="es-PE" b="1" dirty="0" err="1" smtClean="0">
                <a:latin typeface="Novecento wide Book" pitchFamily="50" charset="0"/>
              </a:rPr>
              <a:t>owner</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8727" y="1838723"/>
            <a:ext cx="2886075" cy="4257675"/>
          </a:xfrm>
          <a:prstGeom prst="rect">
            <a:avLst/>
          </a:prstGeom>
        </p:spPr>
      </p:pic>
      <p:sp>
        <p:nvSpPr>
          <p:cNvPr id="5" name="4 Rectángulo"/>
          <p:cNvSpPr/>
          <p:nvPr/>
        </p:nvSpPr>
        <p:spPr>
          <a:xfrm>
            <a:off x="726727" y="2940341"/>
            <a:ext cx="4572000" cy="1569660"/>
          </a:xfrm>
          <a:prstGeom prst="rect">
            <a:avLst/>
          </a:prstGeom>
        </p:spPr>
        <p:txBody>
          <a:bodyPr>
            <a:spAutoFit/>
          </a:bodyPr>
          <a:lstStyle/>
          <a:p>
            <a:pPr algn="ctr"/>
            <a:r>
              <a:rPr lang="es-PE" sz="3200" i="1" dirty="0">
                <a:solidFill>
                  <a:srgbClr val="FFC000"/>
                </a:solidFill>
              </a:rPr>
              <a:t>Patrocinador</a:t>
            </a:r>
            <a:r>
              <a:rPr lang="es-PE" sz="3200" i="1" dirty="0">
                <a:solidFill>
                  <a:schemeClr val="accent2"/>
                </a:solidFill>
              </a:rPr>
              <a:t> de la reducción de la deuda de software</a:t>
            </a:r>
          </a:p>
        </p:txBody>
      </p:sp>
    </p:spTree>
    <p:extLst>
      <p:ext uri="{BB962C8B-B14F-4D97-AF65-F5344CB8AC3E}">
        <p14:creationId xmlns:p14="http://schemas.microsoft.com/office/powerpoint/2010/main" val="2812956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568266"/>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sz="3800" b="1" dirty="0" smtClean="0">
                <a:latin typeface="Novecento wide Book" pitchFamily="50" charset="0"/>
              </a:rPr>
              <a:t>Usar la metáfora como herramienta de comunicación</a:t>
            </a:r>
            <a:endParaRPr lang="es-PE" sz="3800" b="1" dirty="0">
              <a:latin typeface="Novecento wide Book" pitchFamily="50" charset="0"/>
            </a:endParaRPr>
          </a:p>
        </p:txBody>
      </p:sp>
      <p:sp>
        <p:nvSpPr>
          <p:cNvPr id="2" name="1 CuadroTexto"/>
          <p:cNvSpPr txBox="1"/>
          <p:nvPr/>
        </p:nvSpPr>
        <p:spPr>
          <a:xfrm>
            <a:off x="604434" y="2650206"/>
            <a:ext cx="7935132" cy="1569660"/>
          </a:xfrm>
          <a:prstGeom prst="rect">
            <a:avLst/>
          </a:prstGeom>
          <a:noFill/>
        </p:spPr>
        <p:txBody>
          <a:bodyPr wrap="square" rtlCol="0">
            <a:spAutoFit/>
          </a:bodyPr>
          <a:lstStyle/>
          <a:p>
            <a:pPr algn="ctr"/>
            <a:r>
              <a:rPr lang="es-PE" sz="3200" i="1" dirty="0" smtClean="0">
                <a:solidFill>
                  <a:schemeClr val="accent2"/>
                </a:solidFill>
              </a:rPr>
              <a:t>"El concepto (Software </a:t>
            </a:r>
            <a:r>
              <a:rPr lang="es-PE" sz="3200" i="1" dirty="0" err="1" smtClean="0">
                <a:solidFill>
                  <a:schemeClr val="accent2"/>
                </a:solidFill>
              </a:rPr>
              <a:t>Debt</a:t>
            </a:r>
            <a:r>
              <a:rPr lang="es-PE" sz="3200" i="1" dirty="0" smtClean="0">
                <a:solidFill>
                  <a:schemeClr val="accent2"/>
                </a:solidFill>
              </a:rPr>
              <a:t>) es </a:t>
            </a:r>
            <a:br>
              <a:rPr lang="es-PE" sz="3200" i="1" dirty="0" smtClean="0">
                <a:solidFill>
                  <a:schemeClr val="accent2"/>
                </a:solidFill>
              </a:rPr>
            </a:br>
            <a:r>
              <a:rPr lang="es-PE" sz="3200" i="1" dirty="0" smtClean="0">
                <a:solidFill>
                  <a:schemeClr val="accent2"/>
                </a:solidFill>
              </a:rPr>
              <a:t>1/3 útil para tomar de decisiones y </a:t>
            </a:r>
            <a:br>
              <a:rPr lang="es-PE" sz="3200" i="1" dirty="0" smtClean="0">
                <a:solidFill>
                  <a:schemeClr val="accent2"/>
                </a:solidFill>
              </a:rPr>
            </a:br>
            <a:r>
              <a:rPr lang="es-PE" sz="3200" i="1" dirty="0" smtClean="0">
                <a:solidFill>
                  <a:schemeClr val="accent2"/>
                </a:solidFill>
              </a:rPr>
              <a:t>2/3 herramienta de comunicación"</a:t>
            </a:r>
            <a:endParaRPr lang="es-PE" sz="3200" i="1" dirty="0">
              <a:solidFill>
                <a:schemeClr val="accent2"/>
              </a:solidFill>
            </a:endParaRPr>
          </a:p>
        </p:txBody>
      </p:sp>
      <p:sp>
        <p:nvSpPr>
          <p:cNvPr id="3" name="2 CuadroTexto"/>
          <p:cNvSpPr txBox="1"/>
          <p:nvPr/>
        </p:nvSpPr>
        <p:spPr>
          <a:xfrm>
            <a:off x="5663346" y="4229403"/>
            <a:ext cx="2225289" cy="369332"/>
          </a:xfrm>
          <a:prstGeom prst="rect">
            <a:avLst/>
          </a:prstGeom>
          <a:noFill/>
        </p:spPr>
        <p:txBody>
          <a:bodyPr wrap="none" rtlCol="0">
            <a:spAutoFit/>
          </a:bodyPr>
          <a:lstStyle/>
          <a:p>
            <a:r>
              <a:rPr lang="es-PE" b="1" dirty="0">
                <a:solidFill>
                  <a:srgbClr val="FF0000"/>
                </a:solidFill>
              </a:rPr>
              <a:t>Steve </a:t>
            </a:r>
            <a:r>
              <a:rPr lang="es-PE" b="1" dirty="0" err="1">
                <a:solidFill>
                  <a:srgbClr val="FF0000"/>
                </a:solidFill>
              </a:rPr>
              <a:t>McConnell</a:t>
            </a:r>
            <a:endParaRPr lang="es-PE" dirty="0">
              <a:solidFill>
                <a:srgbClr val="FF0000"/>
              </a:solidFill>
            </a:endParaRPr>
          </a:p>
        </p:txBody>
      </p:sp>
    </p:spTree>
    <p:extLst>
      <p:ext uri="{BB962C8B-B14F-4D97-AF65-F5344CB8AC3E}">
        <p14:creationId xmlns:p14="http://schemas.microsoft.com/office/powerpoint/2010/main" val="3530186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5424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Evaluar decisiones económicamente</a:t>
            </a:r>
            <a:endParaRPr lang="es-PE" b="1" dirty="0">
              <a:latin typeface="Novecento wide Book" pitchFamily="50" charset="0"/>
            </a:endParaRPr>
          </a:p>
        </p:txBody>
      </p:sp>
      <p:pic>
        <p:nvPicPr>
          <p:cNvPr id="11" name="10 Imagen"/>
          <p:cNvPicPr>
            <a:picLocks noChangeAspect="1"/>
          </p:cNvPicPr>
          <p:nvPr/>
        </p:nvPicPr>
        <p:blipFill rotWithShape="1">
          <a:blip r:embed="rId3">
            <a:extLst>
              <a:ext uri="{28A0092B-C50C-407E-A947-70E740481C1C}">
                <a14:useLocalDpi xmlns:a14="http://schemas.microsoft.com/office/drawing/2010/main" val="0"/>
              </a:ext>
            </a:extLst>
          </a:blip>
          <a:srcRect l="14412" t="11715" r="27630" b="7858"/>
          <a:stretch/>
        </p:blipFill>
        <p:spPr>
          <a:xfrm>
            <a:off x="457200" y="1921790"/>
            <a:ext cx="3533614" cy="3394129"/>
          </a:xfrm>
          <a:prstGeom prst="rect">
            <a:avLst/>
          </a:prstGeom>
        </p:spPr>
      </p:pic>
      <p:sp>
        <p:nvSpPr>
          <p:cNvPr id="12" name="11 CuadroTexto"/>
          <p:cNvSpPr txBox="1"/>
          <p:nvPr/>
        </p:nvSpPr>
        <p:spPr>
          <a:xfrm>
            <a:off x="3990814" y="2280026"/>
            <a:ext cx="4695986" cy="2677656"/>
          </a:xfrm>
          <a:prstGeom prst="rect">
            <a:avLst/>
          </a:prstGeom>
          <a:noFill/>
        </p:spPr>
        <p:txBody>
          <a:bodyPr wrap="square" rtlCol="0">
            <a:spAutoFit/>
          </a:bodyPr>
          <a:lstStyle/>
          <a:p>
            <a:pPr algn="ctr"/>
            <a:r>
              <a:rPr lang="es-PE" sz="2800" i="1" dirty="0" smtClean="0">
                <a:solidFill>
                  <a:schemeClr val="accent2"/>
                </a:solidFill>
              </a:rPr>
              <a:t>Para utilizar la deuda de software de manera estratégica y beneficiosa, debemos entender como nuestras decisiones afectan económicamente. </a:t>
            </a:r>
            <a:endParaRPr lang="es-PE" sz="2800" i="1" dirty="0">
              <a:solidFill>
                <a:schemeClr val="accent2"/>
              </a:solidFill>
            </a:endParaRPr>
          </a:p>
        </p:txBody>
      </p:sp>
    </p:spTree>
    <p:extLst>
      <p:ext uri="{BB962C8B-B14F-4D97-AF65-F5344CB8AC3E}">
        <p14:creationId xmlns:p14="http://schemas.microsoft.com/office/powerpoint/2010/main" val="2055683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68" t="2891" r="4848" b="1899"/>
          <a:stretch/>
        </p:blipFill>
        <p:spPr bwMode="auto">
          <a:xfrm>
            <a:off x="1581299" y="991891"/>
            <a:ext cx="5981402" cy="5486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Rectángulo redondeado"/>
          <p:cNvSpPr/>
          <p:nvPr/>
        </p:nvSpPr>
        <p:spPr>
          <a:xfrm>
            <a:off x="440691" y="4757979"/>
            <a:ext cx="2281216"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1</a:t>
            </a:r>
            <a:br>
              <a:rPr lang="es-PE" dirty="0" smtClean="0">
                <a:solidFill>
                  <a:schemeClr val="tx1"/>
                </a:solidFill>
              </a:rPr>
            </a:br>
            <a:r>
              <a:rPr lang="es-PE" dirty="0" smtClean="0">
                <a:solidFill>
                  <a:schemeClr val="tx1"/>
                </a:solidFill>
              </a:rPr>
              <a:t>( Tomando Deuda)</a:t>
            </a:r>
            <a:endParaRPr lang="es-PE" dirty="0">
              <a:solidFill>
                <a:schemeClr val="tx1"/>
              </a:solidFill>
            </a:endParaRPr>
          </a:p>
        </p:txBody>
      </p:sp>
      <p:cxnSp>
        <p:nvCxnSpPr>
          <p:cNvPr id="8" name="7 Conector recto de flecha"/>
          <p:cNvCxnSpPr/>
          <p:nvPr/>
        </p:nvCxnSpPr>
        <p:spPr>
          <a:xfrm>
            <a:off x="1581299" y="5486401"/>
            <a:ext cx="1140608" cy="43395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13 Rectángulo redondeado"/>
          <p:cNvSpPr/>
          <p:nvPr/>
        </p:nvSpPr>
        <p:spPr>
          <a:xfrm>
            <a:off x="6881212" y="3983059"/>
            <a:ext cx="1731655" cy="72842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smtClean="0">
                <a:solidFill>
                  <a:schemeClr val="tx1"/>
                </a:solidFill>
              </a:rPr>
              <a:t>Alternativa 2</a:t>
            </a:r>
            <a:br>
              <a:rPr lang="es-PE" dirty="0" smtClean="0">
                <a:solidFill>
                  <a:schemeClr val="tx1"/>
                </a:solidFill>
              </a:rPr>
            </a:br>
            <a:r>
              <a:rPr lang="es-PE" dirty="0" smtClean="0">
                <a:solidFill>
                  <a:schemeClr val="tx1"/>
                </a:solidFill>
              </a:rPr>
              <a:t>( Sin Deuda)</a:t>
            </a:r>
            <a:endParaRPr lang="es-PE" dirty="0">
              <a:solidFill>
                <a:schemeClr val="tx1"/>
              </a:solidFill>
            </a:endParaRPr>
          </a:p>
        </p:txBody>
      </p:sp>
      <p:cxnSp>
        <p:nvCxnSpPr>
          <p:cNvPr id="15" name="14 Conector recto de flecha"/>
          <p:cNvCxnSpPr>
            <a:stCxn id="14" idx="2"/>
          </p:cNvCxnSpPr>
          <p:nvPr/>
        </p:nvCxnSpPr>
        <p:spPr>
          <a:xfrm flipH="1">
            <a:off x="7268705" y="4711481"/>
            <a:ext cx="478335" cy="41070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13012"/>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EJEMPLO</a:t>
            </a:r>
            <a:endParaRPr lang="es-PE" b="1" dirty="0">
              <a:solidFill>
                <a:schemeClr val="tx1"/>
              </a:solidFill>
              <a:latin typeface="Novecento wide Book" pitchFamily="50" charset="0"/>
            </a:endParaRPr>
          </a:p>
        </p:txBody>
      </p:sp>
      <p:sp>
        <p:nvSpPr>
          <p:cNvPr id="2" name="1 CuadroTexto"/>
          <p:cNvSpPr txBox="1"/>
          <p:nvPr/>
        </p:nvSpPr>
        <p:spPr>
          <a:xfrm>
            <a:off x="1389922" y="5870322"/>
            <a:ext cx="6364153" cy="461665"/>
          </a:xfrm>
          <a:prstGeom prst="rect">
            <a:avLst/>
          </a:prstGeom>
          <a:noFill/>
        </p:spPr>
        <p:txBody>
          <a:bodyPr wrap="square" rtlCol="0">
            <a:spAutoFit/>
          </a:bodyPr>
          <a:lstStyle/>
          <a:p>
            <a:pPr algn="ctr"/>
            <a:r>
              <a:rPr lang="es-PE" sz="2400" dirty="0" smtClean="0">
                <a:solidFill>
                  <a:schemeClr val="accent2"/>
                </a:solidFill>
                <a:latin typeface="Arial" pitchFamily="34" charset="0"/>
                <a:cs typeface="Arial" pitchFamily="34" charset="0"/>
              </a:rPr>
              <a:t>¿</a:t>
            </a:r>
            <a:r>
              <a:rPr lang="es-PE" sz="2400" dirty="0" smtClean="0">
                <a:solidFill>
                  <a:schemeClr val="accent2"/>
                </a:solidFill>
              </a:rPr>
              <a:t>Qué alternativa elegirían?</a:t>
            </a:r>
            <a:endParaRPr lang="es-PE" sz="2400" dirty="0">
              <a:solidFill>
                <a:schemeClr val="accent2"/>
              </a:solidFill>
            </a:endParaRPr>
          </a:p>
        </p:txBody>
      </p:sp>
      <p:graphicFrame>
        <p:nvGraphicFramePr>
          <p:cNvPr id="3" name="2 Tabla"/>
          <p:cNvGraphicFramePr>
            <a:graphicFrameLocks noGrp="1"/>
          </p:cNvGraphicFramePr>
          <p:nvPr>
            <p:extLst>
              <p:ext uri="{D42A27DB-BD31-4B8C-83A1-F6EECF244321}">
                <p14:modId xmlns:p14="http://schemas.microsoft.com/office/powerpoint/2010/main" val="756265499"/>
              </p:ext>
            </p:extLst>
          </p:nvPr>
        </p:nvGraphicFramePr>
        <p:xfrm>
          <a:off x="590956" y="1116556"/>
          <a:ext cx="7962089" cy="4624888"/>
        </p:xfrm>
        <a:graphic>
          <a:graphicData uri="http://schemas.openxmlformats.org/drawingml/2006/table">
            <a:tbl>
              <a:tblPr firstRow="1" bandRow="1">
                <a:tableStyleId>{5C22544A-7EE6-4342-B048-85BDC9FD1C3A}</a:tableStyleId>
              </a:tblPr>
              <a:tblGrid>
                <a:gridCol w="3484791"/>
                <a:gridCol w="2201026"/>
                <a:gridCol w="2276272"/>
              </a:tblGrid>
              <a:tr h="697052">
                <a:tc>
                  <a:txBody>
                    <a:bodyPr/>
                    <a:lstStyle/>
                    <a:p>
                      <a:endParaRPr lang="es-PE" dirty="0"/>
                    </a:p>
                  </a:txBody>
                  <a:tcPr/>
                </a:tc>
                <a:tc>
                  <a:txBody>
                    <a:bodyPr/>
                    <a:lstStyle/>
                    <a:p>
                      <a:pPr algn="ctr"/>
                      <a:r>
                        <a:rPr lang="es-PE" dirty="0" smtClean="0"/>
                        <a:t>Tomando Deuda (Opción</a:t>
                      </a:r>
                      <a:r>
                        <a:rPr lang="es-PE" baseline="0" dirty="0" smtClean="0"/>
                        <a:t> 1)</a:t>
                      </a:r>
                      <a:endParaRPr lang="es-PE" dirty="0"/>
                    </a:p>
                  </a:txBody>
                  <a:tcPr/>
                </a:tc>
                <a:tc>
                  <a:txBody>
                    <a:bodyPr/>
                    <a:lstStyle/>
                    <a:p>
                      <a:pPr algn="ctr"/>
                      <a:r>
                        <a:rPr lang="es-PE" dirty="0" smtClean="0"/>
                        <a:t>Evitando </a:t>
                      </a:r>
                      <a:r>
                        <a:rPr lang="es-PE" baseline="0" dirty="0" smtClean="0"/>
                        <a:t>Deuda (Opción 2)</a:t>
                      </a:r>
                      <a:endParaRPr lang="es-PE" dirty="0"/>
                    </a:p>
                  </a:txBody>
                  <a:tcPr/>
                </a:tc>
              </a:tr>
              <a:tr h="403848">
                <a:tc>
                  <a:txBody>
                    <a:bodyPr/>
                    <a:lstStyle/>
                    <a:p>
                      <a:r>
                        <a:rPr lang="es-PE" dirty="0" smtClean="0">
                          <a:solidFill>
                            <a:schemeClr val="accent2"/>
                          </a:solidFill>
                        </a:rPr>
                        <a:t>Costo Mensual</a:t>
                      </a:r>
                      <a:r>
                        <a:rPr lang="es-PE" baseline="0" dirty="0" smtClean="0">
                          <a:solidFill>
                            <a:schemeClr val="accent2"/>
                          </a:solidFill>
                        </a:rPr>
                        <a:t> de Desarrollo</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c>
                  <a:txBody>
                    <a:bodyPr/>
                    <a:lstStyle/>
                    <a:p>
                      <a:r>
                        <a:rPr lang="es-PE" dirty="0" smtClean="0">
                          <a:solidFill>
                            <a:schemeClr val="accent2"/>
                          </a:solidFill>
                        </a:rPr>
                        <a:t>$100k</a:t>
                      </a:r>
                      <a:endParaRPr lang="es-PE" dirty="0">
                        <a:solidFill>
                          <a:schemeClr val="accent2"/>
                        </a:solidFill>
                      </a:endParaRPr>
                    </a:p>
                  </a:txBody>
                  <a:tcPr/>
                </a:tc>
              </a:tr>
              <a:tr h="403848">
                <a:tc>
                  <a:txBody>
                    <a:bodyPr/>
                    <a:lstStyle/>
                    <a:p>
                      <a:r>
                        <a:rPr lang="es-PE" dirty="0" smtClean="0">
                          <a:solidFill>
                            <a:schemeClr val="accent2"/>
                          </a:solidFill>
                        </a:rPr>
                        <a:t>Meses Desarrollo</a:t>
                      </a:r>
                      <a:endParaRPr lang="es-PE" dirty="0">
                        <a:solidFill>
                          <a:schemeClr val="accent2"/>
                        </a:solidFill>
                      </a:endParaRPr>
                    </a:p>
                  </a:txBody>
                  <a:tcPr/>
                </a:tc>
                <a:tc>
                  <a:txBody>
                    <a:bodyPr/>
                    <a:lstStyle/>
                    <a:p>
                      <a:r>
                        <a:rPr lang="es-PE" dirty="0" smtClean="0">
                          <a:solidFill>
                            <a:schemeClr val="accent2"/>
                          </a:solidFill>
                        </a:rPr>
                        <a:t>10</a:t>
                      </a:r>
                      <a:endParaRPr lang="es-PE" dirty="0">
                        <a:solidFill>
                          <a:schemeClr val="accent2"/>
                        </a:solidFill>
                      </a:endParaRPr>
                    </a:p>
                  </a:txBody>
                  <a:tcPr/>
                </a:tc>
                <a:tc>
                  <a:txBody>
                    <a:bodyPr/>
                    <a:lstStyle/>
                    <a:p>
                      <a:r>
                        <a:rPr lang="es-PE" dirty="0" smtClean="0">
                          <a:solidFill>
                            <a:schemeClr val="accent2"/>
                          </a:solidFill>
                        </a:rPr>
                        <a:t>13</a:t>
                      </a:r>
                      <a:endParaRPr lang="es-PE" dirty="0">
                        <a:solidFill>
                          <a:schemeClr val="accent2"/>
                        </a:solidFill>
                      </a:endParaRPr>
                    </a:p>
                  </a:txBody>
                  <a:tcPr/>
                </a:tc>
              </a:tr>
              <a:tr h="403848">
                <a:tc>
                  <a:txBody>
                    <a:bodyPr/>
                    <a:lstStyle/>
                    <a:p>
                      <a:r>
                        <a:rPr lang="es-PE" dirty="0" smtClean="0">
                          <a:solidFill>
                            <a:schemeClr val="accent2"/>
                          </a:solidFill>
                        </a:rPr>
                        <a:t>Total</a:t>
                      </a:r>
                      <a:r>
                        <a:rPr lang="es-PE" baseline="0" dirty="0" smtClean="0">
                          <a:solidFill>
                            <a:schemeClr val="accent2"/>
                          </a:solidFill>
                        </a:rPr>
                        <a:t> </a:t>
                      </a:r>
                      <a:r>
                        <a:rPr lang="es-PE" dirty="0" smtClean="0">
                          <a:solidFill>
                            <a:schemeClr val="accent2"/>
                          </a:solidFill>
                        </a:rPr>
                        <a:t>Costo Desarrollo</a:t>
                      </a:r>
                      <a:endParaRPr lang="es-PE" dirty="0">
                        <a:solidFill>
                          <a:schemeClr val="accent2"/>
                        </a:solidFill>
                      </a:endParaRPr>
                    </a:p>
                  </a:txBody>
                  <a:tcPr/>
                </a:tc>
                <a:tc>
                  <a:txBody>
                    <a:bodyPr/>
                    <a:lstStyle/>
                    <a:p>
                      <a:r>
                        <a:rPr lang="es-PE" dirty="0" smtClean="0">
                          <a:solidFill>
                            <a:schemeClr val="accent2"/>
                          </a:solidFill>
                        </a:rPr>
                        <a:t>$1M</a:t>
                      </a:r>
                      <a:endParaRPr lang="es-PE" dirty="0">
                        <a:solidFill>
                          <a:schemeClr val="accent2"/>
                        </a:solidFill>
                      </a:endParaRPr>
                    </a:p>
                  </a:txBody>
                  <a:tcPr/>
                </a:tc>
                <a:tc>
                  <a:txBody>
                    <a:bodyPr/>
                    <a:lstStyle/>
                    <a:p>
                      <a:r>
                        <a:rPr lang="es-PE" dirty="0" smtClean="0">
                          <a:solidFill>
                            <a:schemeClr val="accent2"/>
                          </a:solidFill>
                        </a:rPr>
                        <a:t>$1.3M</a:t>
                      </a:r>
                      <a:endParaRPr lang="es-PE" dirty="0">
                        <a:solidFill>
                          <a:schemeClr val="accent2"/>
                        </a:solidFill>
                      </a:endParaRPr>
                    </a:p>
                  </a:txBody>
                  <a:tcPr/>
                </a:tc>
              </a:tr>
              <a:tr h="403848">
                <a:tc>
                  <a:txBody>
                    <a:bodyPr/>
                    <a:lstStyle/>
                    <a:p>
                      <a:r>
                        <a:rPr lang="es-PE" dirty="0" smtClean="0">
                          <a:solidFill>
                            <a:schemeClr val="accent2"/>
                          </a:solidFill>
                        </a:rPr>
                        <a:t>Perdidas en Ventas</a:t>
                      </a:r>
                      <a:endParaRPr lang="es-PE" dirty="0">
                        <a:solidFill>
                          <a:schemeClr val="accent2"/>
                        </a:solidFill>
                      </a:endParaRPr>
                    </a:p>
                  </a:txBody>
                  <a:tcPr/>
                </a:tc>
                <a:tc>
                  <a:txBody>
                    <a:bodyPr/>
                    <a:lstStyle/>
                    <a:p>
                      <a:endParaRPr lang="es-PE" dirty="0">
                        <a:solidFill>
                          <a:schemeClr val="accent2"/>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PE" dirty="0" smtClean="0">
                          <a:solidFill>
                            <a:schemeClr val="accent2"/>
                          </a:solidFill>
                        </a:rPr>
                        <a:t>$450k</a:t>
                      </a:r>
                    </a:p>
                  </a:txBody>
                  <a:tcPr/>
                </a:tc>
              </a:tr>
              <a:tr h="403848">
                <a:tc>
                  <a:txBody>
                    <a:bodyPr/>
                    <a:lstStyle/>
                    <a:p>
                      <a:r>
                        <a:rPr lang="es-PE" dirty="0" smtClean="0">
                          <a:solidFill>
                            <a:schemeClr val="accent2"/>
                          </a:solidFill>
                        </a:rPr>
                        <a:t>Atender</a:t>
                      </a:r>
                      <a:r>
                        <a:rPr lang="es-PE" baseline="0" dirty="0" smtClean="0">
                          <a:solidFill>
                            <a:schemeClr val="accent2"/>
                          </a:solidFill>
                        </a:rPr>
                        <a:t> Deuda - Meses</a:t>
                      </a:r>
                      <a:endParaRPr lang="es-PE" dirty="0">
                        <a:solidFill>
                          <a:schemeClr val="accent2"/>
                        </a:solidFill>
                      </a:endParaRPr>
                    </a:p>
                  </a:txBody>
                  <a:tcPr/>
                </a:tc>
                <a:tc>
                  <a:txBody>
                    <a:bodyPr/>
                    <a:lstStyle/>
                    <a:p>
                      <a:r>
                        <a:rPr lang="es-PE" dirty="0" smtClean="0">
                          <a:solidFill>
                            <a:schemeClr val="accent2"/>
                          </a:solidFill>
                        </a:rPr>
                        <a:t>4</a:t>
                      </a:r>
                      <a:endParaRPr lang="es-PE" dirty="0">
                        <a:solidFill>
                          <a:schemeClr val="accent2"/>
                        </a:solidFill>
                      </a:endParaRPr>
                    </a:p>
                  </a:txBody>
                  <a:tcPr/>
                </a:tc>
                <a:tc>
                  <a:txBody>
                    <a:bodyPr/>
                    <a:lstStyle/>
                    <a:p>
                      <a:endParaRPr lang="es-PE" dirty="0">
                        <a:solidFill>
                          <a:schemeClr val="accent2"/>
                        </a:solidFill>
                      </a:endParaRPr>
                    </a:p>
                  </a:txBody>
                  <a:tcPr/>
                </a:tc>
              </a:tr>
              <a:tr h="403848">
                <a:tc>
                  <a:txBody>
                    <a:bodyPr/>
                    <a:lstStyle/>
                    <a:p>
                      <a:r>
                        <a:rPr lang="es-PE" dirty="0" smtClean="0">
                          <a:solidFill>
                            <a:schemeClr val="accent2"/>
                          </a:solidFill>
                        </a:rPr>
                        <a:t>Atender Deuda Costo</a:t>
                      </a:r>
                      <a:endParaRPr lang="es-PE" dirty="0">
                        <a:solidFill>
                          <a:schemeClr val="accent2"/>
                        </a:solidFill>
                      </a:endParaRPr>
                    </a:p>
                  </a:txBody>
                  <a:tcPr/>
                </a:tc>
                <a:tc>
                  <a:txBody>
                    <a:bodyPr/>
                    <a:lstStyle/>
                    <a:p>
                      <a:r>
                        <a:rPr lang="es-PE" dirty="0" smtClean="0">
                          <a:solidFill>
                            <a:schemeClr val="accent2"/>
                          </a:solidFill>
                        </a:rPr>
                        <a:t>$400</a:t>
                      </a:r>
                      <a:endParaRPr lang="es-PE" dirty="0">
                        <a:solidFill>
                          <a:schemeClr val="accent2"/>
                        </a:solidFill>
                      </a:endParaRPr>
                    </a:p>
                  </a:txBody>
                  <a:tcPr/>
                </a:tc>
                <a:tc>
                  <a:txBody>
                    <a:bodyPr/>
                    <a:lstStyle/>
                    <a:p>
                      <a:endParaRPr lang="es-PE">
                        <a:solidFill>
                          <a:schemeClr val="accent2"/>
                        </a:solidFill>
                      </a:endParaRPr>
                    </a:p>
                  </a:txBody>
                  <a:tcPr/>
                </a:tc>
              </a:tr>
              <a:tr h="403848">
                <a:tc>
                  <a:txBody>
                    <a:bodyPr/>
                    <a:lstStyle/>
                    <a:p>
                      <a:r>
                        <a:rPr lang="es-PE" dirty="0" smtClean="0">
                          <a:solidFill>
                            <a:schemeClr val="accent2"/>
                          </a:solidFill>
                        </a:rPr>
                        <a:t>Costo Total </a:t>
                      </a:r>
                      <a:endParaRPr lang="es-PE" dirty="0">
                        <a:solidFill>
                          <a:schemeClr val="accent2"/>
                        </a:solidFill>
                      </a:endParaRPr>
                    </a:p>
                  </a:txBody>
                  <a:tcPr/>
                </a:tc>
                <a:tc>
                  <a:txBody>
                    <a:bodyPr/>
                    <a:lstStyle/>
                    <a:p>
                      <a:r>
                        <a:rPr lang="es-PE" dirty="0" smtClean="0">
                          <a:solidFill>
                            <a:schemeClr val="accent2"/>
                          </a:solidFill>
                        </a:rPr>
                        <a:t>$1.4M</a:t>
                      </a:r>
                      <a:endParaRPr lang="es-PE" dirty="0">
                        <a:solidFill>
                          <a:schemeClr val="accent2"/>
                        </a:solidFill>
                      </a:endParaRPr>
                    </a:p>
                  </a:txBody>
                  <a:tcPr/>
                </a:tc>
                <a:tc>
                  <a:txBody>
                    <a:bodyPr/>
                    <a:lstStyle/>
                    <a:p>
                      <a:r>
                        <a:rPr lang="es-PE" dirty="0" smtClean="0">
                          <a:solidFill>
                            <a:schemeClr val="accent2"/>
                          </a:solidFill>
                        </a:rPr>
                        <a:t>$1.75M</a:t>
                      </a:r>
                    </a:p>
                  </a:txBody>
                  <a:tcPr/>
                </a:tc>
              </a:tr>
              <a:tr h="697052">
                <a:tc>
                  <a:txBody>
                    <a:bodyPr/>
                    <a:lstStyle/>
                    <a:p>
                      <a:r>
                        <a:rPr lang="es-PE" dirty="0" smtClean="0">
                          <a:solidFill>
                            <a:schemeClr val="accent2"/>
                          </a:solidFill>
                        </a:rPr>
                        <a:t>Otros</a:t>
                      </a:r>
                      <a:r>
                        <a:rPr lang="es-PE" baseline="0" dirty="0" smtClean="0">
                          <a:solidFill>
                            <a:schemeClr val="accent2"/>
                          </a:solidFill>
                        </a:rPr>
                        <a:t> costos de </a:t>
                      </a:r>
                      <a:br>
                        <a:rPr lang="es-PE" baseline="0" dirty="0" smtClean="0">
                          <a:solidFill>
                            <a:schemeClr val="accent2"/>
                          </a:solidFill>
                        </a:rPr>
                      </a:br>
                      <a:r>
                        <a:rPr lang="es-PE" baseline="0" dirty="0" smtClean="0">
                          <a:solidFill>
                            <a:schemeClr val="accent2"/>
                          </a:solidFill>
                        </a:rPr>
                        <a:t>atender la deuda</a:t>
                      </a:r>
                      <a:endParaRPr lang="es-PE" dirty="0">
                        <a:solidFill>
                          <a:schemeClr val="accent2"/>
                        </a:solidFill>
                      </a:endParaRPr>
                    </a:p>
                  </a:txBody>
                  <a:tcPr/>
                </a:tc>
                <a:tc>
                  <a:txBody>
                    <a:bodyPr/>
                    <a:lstStyle/>
                    <a:p>
                      <a:r>
                        <a:rPr lang="es-PE" dirty="0" smtClean="0">
                          <a:solidFill>
                            <a:schemeClr val="accent2"/>
                          </a:solidFill>
                        </a:rPr>
                        <a:t>X+Y+Z</a:t>
                      </a:r>
                      <a:endParaRPr lang="es-PE" dirty="0">
                        <a:solidFill>
                          <a:schemeClr val="accent2"/>
                        </a:solidFill>
                      </a:endParaRPr>
                    </a:p>
                  </a:txBody>
                  <a:tcPr/>
                </a:tc>
                <a:tc>
                  <a:txBody>
                    <a:bodyPr/>
                    <a:lstStyle/>
                    <a:p>
                      <a:endParaRPr lang="es-PE" dirty="0" smtClean="0">
                        <a:solidFill>
                          <a:schemeClr val="accent2"/>
                        </a:solidFill>
                      </a:endParaRPr>
                    </a:p>
                  </a:txBody>
                  <a:tcPr/>
                </a:tc>
              </a:tr>
              <a:tr h="403848">
                <a:tc>
                  <a:txBody>
                    <a:bodyPr/>
                    <a:lstStyle/>
                    <a:p>
                      <a:r>
                        <a:rPr lang="es-PE" dirty="0" smtClean="0">
                          <a:solidFill>
                            <a:schemeClr val="accent2"/>
                          </a:solidFill>
                        </a:rPr>
                        <a:t>Costo Total Real</a:t>
                      </a:r>
                      <a:endParaRPr lang="es-PE" dirty="0">
                        <a:solidFill>
                          <a:schemeClr val="accent2"/>
                        </a:solidFill>
                      </a:endParaRPr>
                    </a:p>
                  </a:txBody>
                  <a:tcPr/>
                </a:tc>
                <a:tc>
                  <a:txBody>
                    <a:bodyPr/>
                    <a:lstStyle/>
                    <a:p>
                      <a:r>
                        <a:rPr lang="es-PE" dirty="0" smtClean="0">
                          <a:solidFill>
                            <a:schemeClr val="accent2"/>
                          </a:solidFill>
                        </a:rPr>
                        <a:t>$1.4M +x +y +z</a:t>
                      </a:r>
                      <a:endParaRPr lang="es-PE" dirty="0">
                        <a:solidFill>
                          <a:schemeClr val="accent2"/>
                        </a:solidFill>
                      </a:endParaRPr>
                    </a:p>
                  </a:txBody>
                  <a:tcPr/>
                </a:tc>
                <a:tc>
                  <a:txBody>
                    <a:bodyPr/>
                    <a:lstStyle/>
                    <a:p>
                      <a:r>
                        <a:rPr lang="es-PE" dirty="0" smtClean="0">
                          <a:solidFill>
                            <a:schemeClr val="accent2"/>
                          </a:solidFill>
                        </a:rPr>
                        <a:t>$1.75M</a:t>
                      </a:r>
                    </a:p>
                  </a:txBody>
                  <a:tcPr/>
                </a:tc>
              </a:tr>
            </a:tbl>
          </a:graphicData>
        </a:graphic>
      </p:graphicFrame>
      <p:sp>
        <p:nvSpPr>
          <p:cNvPr id="7" name="6 Rectángulo redondeado"/>
          <p:cNvSpPr/>
          <p:nvPr/>
        </p:nvSpPr>
        <p:spPr>
          <a:xfrm>
            <a:off x="622570" y="261812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617139" y="4229679"/>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9" name="8 Rectángulo redondeado"/>
          <p:cNvSpPr/>
          <p:nvPr/>
        </p:nvSpPr>
        <p:spPr>
          <a:xfrm>
            <a:off x="622570" y="5315934"/>
            <a:ext cx="7909722" cy="396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90606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0" y="0"/>
            <a:ext cx="5740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5740400" y="0"/>
            <a:ext cx="34036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5940013" y="2920995"/>
            <a:ext cx="3004373" cy="609600"/>
          </a:xfrm>
        </p:spPr>
        <p:txBody>
          <a:bodyPr/>
          <a:lstStyle/>
          <a:p>
            <a:r>
              <a:rPr lang="es-PE" dirty="0" smtClean="0"/>
              <a:t>Visualizar</a:t>
            </a:r>
            <a:br>
              <a:rPr lang="es-PE" dirty="0" smtClean="0"/>
            </a:br>
            <a:r>
              <a:rPr lang="es-PE" dirty="0" smtClean="0"/>
              <a:t>y Medir</a:t>
            </a:r>
            <a:endParaRPr lang="es-PE" dirty="0"/>
          </a:p>
        </p:txBody>
      </p:sp>
      <p:pic>
        <p:nvPicPr>
          <p:cNvPr id="2" name="1 Imagen"/>
          <p:cNvPicPr>
            <a:picLocks noChangeAspect="1"/>
          </p:cNvPicPr>
          <p:nvPr/>
        </p:nvPicPr>
        <p:blipFill rotWithShape="1">
          <a:blip r:embed="rId3">
            <a:extLst>
              <a:ext uri="{28A0092B-C50C-407E-A947-70E740481C1C}">
                <a14:useLocalDpi xmlns:a14="http://schemas.microsoft.com/office/drawing/2010/main" val="0"/>
              </a:ext>
            </a:extLst>
          </a:blip>
          <a:srcRect l="13145" r="26725"/>
          <a:stretch/>
        </p:blipFill>
        <p:spPr>
          <a:xfrm>
            <a:off x="1334125" y="29995"/>
            <a:ext cx="3287006" cy="3642579"/>
          </a:xfrm>
          <a:prstGeom prst="rect">
            <a:avLst/>
          </a:prstGeom>
        </p:spPr>
      </p:pic>
      <p:pic>
        <p:nvPicPr>
          <p:cNvPr id="5" name="4 Imagen"/>
          <p:cNvPicPr>
            <a:picLocks noChangeAspect="1"/>
          </p:cNvPicPr>
          <p:nvPr/>
        </p:nvPicPr>
        <p:blipFill rotWithShape="1">
          <a:blip r:embed="rId4">
            <a:extLst>
              <a:ext uri="{28A0092B-C50C-407E-A947-70E740481C1C}">
                <a14:useLocalDpi xmlns:a14="http://schemas.microsoft.com/office/drawing/2010/main" val="0"/>
              </a:ext>
            </a:extLst>
          </a:blip>
          <a:srcRect l="2115" t="23665" r="12387" b="9869"/>
          <a:stretch/>
        </p:blipFill>
        <p:spPr>
          <a:xfrm>
            <a:off x="734519" y="3934947"/>
            <a:ext cx="4242216" cy="2473377"/>
          </a:xfrm>
          <a:prstGeom prst="rect">
            <a:avLst/>
          </a:prstGeom>
        </p:spPr>
      </p:pic>
      <p:cxnSp>
        <p:nvCxnSpPr>
          <p:cNvPr id="6" name="5 Conector recto"/>
          <p:cNvCxnSpPr/>
          <p:nvPr/>
        </p:nvCxnSpPr>
        <p:spPr>
          <a:xfrm>
            <a:off x="524657" y="3672574"/>
            <a:ext cx="4661940" cy="0"/>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9884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Métricas de código </a:t>
            </a:r>
            <a:endParaRPr lang="es-PE" b="1" dirty="0">
              <a:latin typeface="Novecento wide Book" pitchFamily="50"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0" y="1195075"/>
            <a:ext cx="8959010" cy="5252220"/>
          </a:xfrm>
          <a:prstGeom prst="rect">
            <a:avLst/>
          </a:prstGeom>
        </p:spPr>
      </p:pic>
      <p:sp>
        <p:nvSpPr>
          <p:cNvPr id="5" name="4 Rectángulo redondeado"/>
          <p:cNvSpPr/>
          <p:nvPr/>
        </p:nvSpPr>
        <p:spPr>
          <a:xfrm>
            <a:off x="4572000" y="2860455"/>
            <a:ext cx="1844842"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7" name="6 Rectángulo redondeado"/>
          <p:cNvSpPr/>
          <p:nvPr/>
        </p:nvSpPr>
        <p:spPr>
          <a:xfrm>
            <a:off x="2237874" y="2618130"/>
            <a:ext cx="1163053" cy="12543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
        <p:nvSpPr>
          <p:cNvPr id="8" name="7 Rectángulo redondeado"/>
          <p:cNvSpPr/>
          <p:nvPr/>
        </p:nvSpPr>
        <p:spPr>
          <a:xfrm>
            <a:off x="4572000" y="1291597"/>
            <a:ext cx="1427747" cy="131049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38091941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Velocity</a:t>
            </a:r>
            <a:r>
              <a:rPr lang="es-PE" b="1" dirty="0" smtClean="0">
                <a:latin typeface="Novecento wide Book" pitchFamily="50" charset="0"/>
              </a:rPr>
              <a:t> &amp; Bugs</a:t>
            </a:r>
            <a:endParaRPr lang="es-PE" b="1" dirty="0">
              <a:latin typeface="Novecento wide Book" pitchFamily="50" charset="0"/>
            </a:endParaRPr>
          </a:p>
        </p:txBody>
      </p:sp>
      <p:graphicFrame>
        <p:nvGraphicFramePr>
          <p:cNvPr id="3" name="1 Gráfico"/>
          <p:cNvGraphicFramePr>
            <a:graphicFrameLocks/>
          </p:cNvGraphicFramePr>
          <p:nvPr>
            <p:extLst>
              <p:ext uri="{D42A27DB-BD31-4B8C-83A1-F6EECF244321}">
                <p14:modId xmlns:p14="http://schemas.microsoft.com/office/powerpoint/2010/main" val="4039637662"/>
              </p:ext>
            </p:extLst>
          </p:nvPr>
        </p:nvGraphicFramePr>
        <p:xfrm>
          <a:off x="709863" y="1283370"/>
          <a:ext cx="7724273" cy="481263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986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Un caso real</a:t>
            </a:r>
            <a:endParaRPr lang="es-PE" b="1" dirty="0">
              <a:latin typeface="Novecento wide Book" pitchFamily="50" charset="0"/>
            </a:endParaRPr>
          </a:p>
        </p:txBody>
      </p:sp>
      <p:pic>
        <p:nvPicPr>
          <p:cNvPr id="9" name="8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98" y="1012423"/>
            <a:ext cx="7445404" cy="4833154"/>
          </a:xfrm>
          <a:prstGeom prst="rect">
            <a:avLst/>
          </a:prstGeom>
        </p:spPr>
      </p:pic>
    </p:spTree>
    <p:extLst>
      <p:ext uri="{BB962C8B-B14F-4D97-AF65-F5344CB8AC3E}">
        <p14:creationId xmlns:p14="http://schemas.microsoft.com/office/powerpoint/2010/main" val="3645475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167319"/>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Cómo </a:t>
            </a:r>
            <a:r>
              <a:rPr lang="es-PE" b="1" dirty="0" err="1" smtClean="0">
                <a:latin typeface="Novecento wide Book" pitchFamily="50" charset="0"/>
              </a:rPr>
              <a:t>drupal</a:t>
            </a:r>
            <a:r>
              <a:rPr lang="es-PE" b="1" dirty="0" smtClean="0">
                <a:latin typeface="Novecento wide Book" pitchFamily="50" charset="0"/>
              </a:rPr>
              <a:t> mide </a:t>
            </a:r>
          </a:p>
          <a:p>
            <a:r>
              <a:rPr lang="es-PE" b="1" dirty="0" smtClean="0">
                <a:latin typeface="Novecento wide Book" pitchFamily="50" charset="0"/>
              </a:rPr>
              <a:t>la deuda técnica</a:t>
            </a:r>
            <a:endParaRPr lang="es-PE" b="1" dirty="0">
              <a:latin typeface="Novecento wide Book" pitchFamily="50"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071" y="1616687"/>
            <a:ext cx="7875858" cy="472385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575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backlogs</a:t>
            </a:r>
            <a:endParaRPr lang="es-PE" b="1" dirty="0">
              <a:latin typeface="Novecento wide Book" pitchFamily="50" charset="0"/>
            </a:endParaRPr>
          </a:p>
        </p:txBody>
      </p:sp>
      <p:graphicFrame>
        <p:nvGraphicFramePr>
          <p:cNvPr id="2" name="1 Diagrama"/>
          <p:cNvGraphicFramePr/>
          <p:nvPr>
            <p:extLst>
              <p:ext uri="{D42A27DB-BD31-4B8C-83A1-F6EECF244321}">
                <p14:modId xmlns:p14="http://schemas.microsoft.com/office/powerpoint/2010/main" val="3066155986"/>
              </p:ext>
            </p:extLst>
          </p:nvPr>
        </p:nvGraphicFramePr>
        <p:xfrm>
          <a:off x="866137" y="2209811"/>
          <a:ext cx="1774556" cy="3462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9 Conector recto de flecha"/>
          <p:cNvCxnSpPr/>
          <p:nvPr/>
        </p:nvCxnSpPr>
        <p:spPr>
          <a:xfrm flipH="1">
            <a:off x="2675429" y="3752216"/>
            <a:ext cx="1710591" cy="941"/>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2" name="11 CuadroTexto"/>
          <p:cNvSpPr txBox="1"/>
          <p:nvPr/>
        </p:nvSpPr>
        <p:spPr>
          <a:xfrm>
            <a:off x="2738023" y="3338966"/>
            <a:ext cx="1763624" cy="369332"/>
          </a:xfrm>
          <a:prstGeom prst="rect">
            <a:avLst/>
          </a:prstGeom>
          <a:noFill/>
        </p:spPr>
        <p:txBody>
          <a:bodyPr wrap="none" rtlCol="0">
            <a:spAutoFit/>
          </a:bodyPr>
          <a:lstStyle/>
          <a:p>
            <a:r>
              <a:rPr lang="en-US" dirty="0" smtClean="0">
                <a:solidFill>
                  <a:schemeClr val="accent1"/>
                </a:solidFill>
              </a:rPr>
              <a:t>Software Debt</a:t>
            </a:r>
            <a:endParaRPr lang="es-PE" dirty="0">
              <a:solidFill>
                <a:schemeClr val="accent1"/>
              </a:solidFill>
            </a:endParaRPr>
          </a:p>
        </p:txBody>
      </p:sp>
      <p:sp>
        <p:nvSpPr>
          <p:cNvPr id="3" name="2 Cubo"/>
          <p:cNvSpPr/>
          <p:nvPr/>
        </p:nvSpPr>
        <p:spPr>
          <a:xfrm>
            <a:off x="5370161"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8" name="7 Cubo"/>
          <p:cNvSpPr/>
          <p:nvPr/>
        </p:nvSpPr>
        <p:spPr>
          <a:xfrm>
            <a:off x="5649130" y="363479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9" name="8 Cubo"/>
          <p:cNvSpPr/>
          <p:nvPr/>
        </p:nvSpPr>
        <p:spPr>
          <a:xfrm>
            <a:off x="5504479" y="3059236"/>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1" name="10 Cubo"/>
          <p:cNvSpPr/>
          <p:nvPr/>
        </p:nvSpPr>
        <p:spPr>
          <a:xfrm>
            <a:off x="6062418" y="4403132"/>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3" name="12 Cubo"/>
          <p:cNvSpPr/>
          <p:nvPr/>
        </p:nvSpPr>
        <p:spPr>
          <a:xfrm>
            <a:off x="6765009" y="4258480"/>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4" name="13 Cubo"/>
          <p:cNvSpPr/>
          <p:nvPr/>
        </p:nvSpPr>
        <p:spPr>
          <a:xfrm>
            <a:off x="7524424" y="4201658"/>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5" name="14 Cubo"/>
          <p:cNvSpPr/>
          <p:nvPr/>
        </p:nvSpPr>
        <p:spPr>
          <a:xfrm>
            <a:off x="7100803" y="364887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6" name="15 Cubo"/>
          <p:cNvSpPr/>
          <p:nvPr/>
        </p:nvSpPr>
        <p:spPr>
          <a:xfrm>
            <a:off x="7289366" y="3059237"/>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7" name="16 Cubo"/>
          <p:cNvSpPr/>
          <p:nvPr/>
        </p:nvSpPr>
        <p:spPr>
          <a:xfrm>
            <a:off x="6449875" y="2892269"/>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sp>
        <p:nvSpPr>
          <p:cNvPr id="18" name="17 Cubo"/>
          <p:cNvSpPr/>
          <p:nvPr/>
        </p:nvSpPr>
        <p:spPr>
          <a:xfrm>
            <a:off x="6421462" y="3593935"/>
            <a:ext cx="557939" cy="516609"/>
          </a:xfrm>
          <a:prstGeom prst="cube">
            <a:avLst>
              <a:gd name="adj" fmla="val 28846"/>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PE"/>
          </a:p>
        </p:txBody>
      </p:sp>
      <p:cxnSp>
        <p:nvCxnSpPr>
          <p:cNvPr id="20" name="19 Conector recto"/>
          <p:cNvCxnSpPr/>
          <p:nvPr/>
        </p:nvCxnSpPr>
        <p:spPr>
          <a:xfrm>
            <a:off x="4572000" y="1167767"/>
            <a:ext cx="0" cy="5186539"/>
          </a:xfrm>
          <a:prstGeom prst="line">
            <a:avLst/>
          </a:prstGeom>
          <a:ln w="571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
        <p:nvSpPr>
          <p:cNvPr id="21" name="20 CuadroTexto"/>
          <p:cNvSpPr txBox="1"/>
          <p:nvPr/>
        </p:nvSpPr>
        <p:spPr>
          <a:xfrm>
            <a:off x="4942578" y="1235955"/>
            <a:ext cx="3515706" cy="461665"/>
          </a:xfrm>
          <a:prstGeom prst="rect">
            <a:avLst/>
          </a:prstGeom>
          <a:noFill/>
        </p:spPr>
        <p:txBody>
          <a:bodyPr wrap="none" rtlCol="0">
            <a:spAutoFit/>
          </a:bodyPr>
          <a:lstStyle/>
          <a:p>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
        <p:nvSpPr>
          <p:cNvPr id="22" name="21 CuadroTexto"/>
          <p:cNvSpPr txBox="1"/>
          <p:nvPr/>
        </p:nvSpPr>
        <p:spPr>
          <a:xfrm>
            <a:off x="794194" y="1051290"/>
            <a:ext cx="3145413" cy="830997"/>
          </a:xfrm>
          <a:prstGeom prst="rect">
            <a:avLst/>
          </a:prstGeom>
          <a:noFill/>
        </p:spPr>
        <p:txBody>
          <a:bodyPr wrap="none" rtlCol="0">
            <a:spAutoFit/>
          </a:bodyPr>
          <a:lstStyle/>
          <a:p>
            <a:pPr algn="ctr"/>
            <a:r>
              <a:rPr lang="es-PE" sz="2400" dirty="0" smtClean="0">
                <a:solidFill>
                  <a:schemeClr val="accent2"/>
                </a:solidFill>
              </a:rPr>
              <a:t>Software </a:t>
            </a:r>
            <a:r>
              <a:rPr lang="es-PE" sz="2400" dirty="0" err="1" smtClean="0">
                <a:solidFill>
                  <a:schemeClr val="accent2"/>
                </a:solidFill>
              </a:rPr>
              <a:t>Debt</a:t>
            </a:r>
            <a:r>
              <a:rPr lang="es-PE" sz="2400" dirty="0" smtClean="0">
                <a:solidFill>
                  <a:schemeClr val="accent2"/>
                </a:solidFill>
              </a:rPr>
              <a:t> en el </a:t>
            </a:r>
            <a:br>
              <a:rPr lang="es-PE" sz="2400" dirty="0" smtClean="0">
                <a:solidFill>
                  <a:schemeClr val="accent2"/>
                </a:solidFill>
              </a:rPr>
            </a:br>
            <a:r>
              <a:rPr lang="es-PE" sz="2400" dirty="0" err="1" smtClean="0">
                <a:solidFill>
                  <a:schemeClr val="accent2"/>
                </a:solidFill>
              </a:rPr>
              <a:t>Product</a:t>
            </a:r>
            <a:r>
              <a:rPr lang="es-PE" sz="2400" dirty="0" smtClean="0">
                <a:solidFill>
                  <a:schemeClr val="accent2"/>
                </a:solidFill>
              </a:rPr>
              <a:t> </a:t>
            </a:r>
            <a:r>
              <a:rPr lang="es-PE" sz="2400" dirty="0" err="1" smtClean="0">
                <a:solidFill>
                  <a:schemeClr val="accent2"/>
                </a:solidFill>
              </a:rPr>
              <a:t>Backlog</a:t>
            </a:r>
            <a:endParaRPr lang="es-PE" sz="2400" dirty="0">
              <a:solidFill>
                <a:schemeClr val="accent2"/>
              </a:solidFill>
            </a:endParaRPr>
          </a:p>
        </p:txBody>
      </p:sp>
    </p:spTree>
    <p:extLst>
      <p:ext uri="{BB962C8B-B14F-4D97-AF65-F5344CB8AC3E}">
        <p14:creationId xmlns:p14="http://schemas.microsoft.com/office/powerpoint/2010/main" val="2872985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solidFill>
                  <a:schemeClr val="tx1"/>
                </a:solidFill>
                <a:latin typeface="Novecento wide Book" pitchFamily="50" charset="0"/>
              </a:rPr>
              <a:t>SPEED Boat</a:t>
            </a:r>
            <a:endParaRPr lang="es-PE" b="1" dirty="0">
              <a:solidFill>
                <a:schemeClr val="tx1"/>
              </a:solidFill>
              <a:latin typeface="Novecento wide Book" pitchFamily="50"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81112" y="1019012"/>
            <a:ext cx="6581775" cy="53244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rot="20587319">
            <a:off x="3721243" y="3117924"/>
            <a:ext cx="1766830" cy="461665"/>
          </a:xfrm>
          <a:prstGeom prst="rect">
            <a:avLst/>
          </a:prstGeom>
          <a:noFill/>
        </p:spPr>
        <p:txBody>
          <a:bodyPr wrap="none" rtlCol="0">
            <a:spAutoFit/>
          </a:bodyPr>
          <a:lstStyle/>
          <a:p>
            <a:r>
              <a:rPr lang="es-PE" sz="2400" dirty="0" smtClean="0">
                <a:solidFill>
                  <a:srgbClr val="FF0000"/>
                </a:solidFill>
              </a:rPr>
              <a:t>Tu Sistema</a:t>
            </a:r>
            <a:endParaRPr lang="es-PE" sz="2400" dirty="0">
              <a:solidFill>
                <a:srgbClr val="FF0000"/>
              </a:solidFill>
            </a:endParaRPr>
          </a:p>
        </p:txBody>
      </p:sp>
      <p:sp>
        <p:nvSpPr>
          <p:cNvPr id="3" name="2 CuadroTexto"/>
          <p:cNvSpPr txBox="1"/>
          <p:nvPr/>
        </p:nvSpPr>
        <p:spPr>
          <a:xfrm>
            <a:off x="4374695" y="1284318"/>
            <a:ext cx="3203121" cy="830997"/>
          </a:xfrm>
          <a:prstGeom prst="rect">
            <a:avLst/>
          </a:prstGeom>
          <a:noFill/>
        </p:spPr>
        <p:txBody>
          <a:bodyPr wrap="none" rtlCol="0">
            <a:spAutoFit/>
          </a:bodyPr>
          <a:lstStyle>
            <a:defPPr>
              <a:defRPr lang="en-US"/>
            </a:defPPr>
            <a:lvl1pPr>
              <a:defRPr sz="2400">
                <a:solidFill>
                  <a:srgbClr val="FF0000"/>
                </a:solidFill>
              </a:defRPr>
            </a:lvl1pPr>
          </a:lstStyle>
          <a:p>
            <a:pPr algn="ctr"/>
            <a:r>
              <a:rPr lang="es-PE" dirty="0" smtClean="0"/>
              <a:t>Software </a:t>
            </a:r>
            <a:r>
              <a:rPr lang="es-PE" dirty="0" err="1" smtClean="0"/>
              <a:t>Debt</a:t>
            </a:r>
            <a:r>
              <a:rPr lang="es-PE" dirty="0" smtClean="0"/>
              <a:t> </a:t>
            </a:r>
            <a:br>
              <a:rPr lang="es-PE" dirty="0" smtClean="0"/>
            </a:br>
            <a:r>
              <a:rPr lang="es-PE" dirty="0" smtClean="0"/>
              <a:t>que detiene al </a:t>
            </a:r>
            <a:r>
              <a:rPr lang="es-PE" dirty="0"/>
              <a:t>equipo</a:t>
            </a:r>
          </a:p>
        </p:txBody>
      </p:sp>
      <p:cxnSp>
        <p:nvCxnSpPr>
          <p:cNvPr id="5" name="4 Conector recto de flecha"/>
          <p:cNvCxnSpPr/>
          <p:nvPr/>
        </p:nvCxnSpPr>
        <p:spPr>
          <a:xfrm flipH="1">
            <a:off x="5976257" y="2115315"/>
            <a:ext cx="457200" cy="139532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769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0"/>
            <a:ext cx="3606800" cy="6858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 name="3 Imagen"/>
          <p:cNvPicPr>
            <a:picLocks noChangeAspect="1"/>
          </p:cNvPicPr>
          <p:nvPr/>
        </p:nvPicPr>
        <p:blipFill rotWithShape="1">
          <a:blip r:embed="rId3">
            <a:extLst>
              <a:ext uri="{28A0092B-C50C-407E-A947-70E740481C1C}">
                <a14:useLocalDpi xmlns:a14="http://schemas.microsoft.com/office/drawing/2010/main" val="0"/>
              </a:ext>
            </a:extLst>
          </a:blip>
          <a:srcRect l="6180"/>
          <a:stretch/>
        </p:blipFill>
        <p:spPr>
          <a:xfrm>
            <a:off x="3606800" y="0"/>
            <a:ext cx="5537200" cy="6858000"/>
          </a:xfrm>
          <a:prstGeom prst="rect">
            <a:avLst/>
          </a:prstGeom>
        </p:spPr>
      </p:pic>
      <p:sp>
        <p:nvSpPr>
          <p:cNvPr id="3" name="2 Título"/>
          <p:cNvSpPr>
            <a:spLocks noGrp="1"/>
          </p:cNvSpPr>
          <p:nvPr>
            <p:ph type="title"/>
          </p:nvPr>
        </p:nvSpPr>
        <p:spPr>
          <a:xfrm>
            <a:off x="199613" y="2988734"/>
            <a:ext cx="3207573" cy="609600"/>
          </a:xfrm>
        </p:spPr>
        <p:txBody>
          <a:bodyPr/>
          <a:lstStyle/>
          <a:p>
            <a:r>
              <a:rPr lang="es-PE" dirty="0" smtClean="0"/>
              <a:t>SOSTENER EL RITMO </a:t>
            </a:r>
            <a:br>
              <a:rPr lang="es-PE" dirty="0" smtClean="0"/>
            </a:br>
            <a:r>
              <a:rPr lang="es-PE" dirty="0" smtClean="0"/>
              <a:t>Y LA CALIDAD</a:t>
            </a:r>
            <a:endParaRPr lang="es-PE" dirty="0"/>
          </a:p>
        </p:txBody>
      </p:sp>
    </p:spTree>
    <p:extLst>
      <p:ext uri="{BB962C8B-B14F-4D97-AF65-F5344CB8AC3E}">
        <p14:creationId xmlns:p14="http://schemas.microsoft.com/office/powerpoint/2010/main" val="647288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err="1" smtClean="0">
                <a:latin typeface="Novecento wide Book" pitchFamily="50" charset="0"/>
              </a:rPr>
              <a:t>Pull</a:t>
            </a:r>
            <a:r>
              <a:rPr lang="es-PE" b="1" dirty="0" smtClean="0">
                <a:latin typeface="Novecento wide Book" pitchFamily="50" charset="0"/>
              </a:rPr>
              <a:t> </a:t>
            </a:r>
            <a:r>
              <a:rPr lang="es-PE" b="1" dirty="0" err="1" smtClean="0">
                <a:latin typeface="Novecento wide Book" pitchFamily="50" charset="0"/>
              </a:rPr>
              <a:t>systems</a:t>
            </a:r>
            <a:endParaRPr lang="es-PE" b="1" dirty="0">
              <a:latin typeface="Novecento wide Book" pitchFamily="50" charset="0"/>
            </a:endParaRPr>
          </a:p>
        </p:txBody>
      </p:sp>
      <p:sp>
        <p:nvSpPr>
          <p:cNvPr id="12" name="11 CuadroTexto"/>
          <p:cNvSpPr txBox="1"/>
          <p:nvPr/>
        </p:nvSpPr>
        <p:spPr>
          <a:xfrm>
            <a:off x="1137441" y="3542411"/>
            <a:ext cx="6869114" cy="2062103"/>
          </a:xfrm>
          <a:prstGeom prst="rect">
            <a:avLst/>
          </a:prstGeom>
          <a:noFill/>
        </p:spPr>
        <p:txBody>
          <a:bodyPr wrap="square" rtlCol="0">
            <a:spAutoFit/>
          </a:bodyPr>
          <a:lstStyle/>
          <a:p>
            <a:pPr algn="ctr"/>
            <a:r>
              <a:rPr lang="es-PE" sz="3200" i="1" dirty="0" smtClean="0">
                <a:solidFill>
                  <a:schemeClr val="accent2"/>
                </a:solidFill>
              </a:rPr>
              <a:t>Permite alcanzar un ritmo sostenible de trabajo y que el equipo tenga poder y responsabilidad sobre la calidad.</a:t>
            </a:r>
            <a:endParaRPr lang="es-PE" sz="3200" i="1" dirty="0">
              <a:solidFill>
                <a:schemeClr val="accent2"/>
              </a:solidFill>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887" y="1586611"/>
            <a:ext cx="6372225" cy="1676400"/>
          </a:xfrm>
          <a:prstGeom prst="rect">
            <a:avLst/>
          </a:prstGeom>
        </p:spPr>
      </p:pic>
    </p:spTree>
    <p:extLst>
      <p:ext uri="{BB962C8B-B14F-4D97-AF65-F5344CB8AC3E}">
        <p14:creationId xmlns:p14="http://schemas.microsoft.com/office/powerpoint/2010/main" val="2647442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n-US" b="1" dirty="0" smtClean="0">
                <a:latin typeface="Novecento wide Book" pitchFamily="50" charset="0"/>
              </a:rPr>
              <a:t>Definition of Done</a:t>
            </a:r>
            <a:endParaRPr lang="es-PE" b="1" dirty="0">
              <a:latin typeface="Novecento wide Book" pitchFamily="50"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1001377"/>
            <a:ext cx="8324850" cy="463867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8855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Prácticas Técnicas</a:t>
            </a:r>
            <a:endParaRPr lang="es-PE" b="1" dirty="0">
              <a:latin typeface="Novecento wide Book" pitchFamily="50" charset="0"/>
            </a:endParaRPr>
          </a:p>
        </p:txBody>
      </p:sp>
      <p:pic>
        <p:nvPicPr>
          <p:cNvPr id="307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8508" b="9127"/>
          <a:stretch/>
        </p:blipFill>
        <p:spPr bwMode="auto">
          <a:xfrm>
            <a:off x="91439" y="1195754"/>
            <a:ext cx="8961121" cy="434368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8518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4876800"/>
            <a:ext cx="9144000" cy="19812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236220" y="5471160"/>
            <a:ext cx="8671559" cy="609600"/>
          </a:xfrm>
        </p:spPr>
        <p:txBody>
          <a:bodyPr/>
          <a:lstStyle/>
          <a:p>
            <a:r>
              <a:rPr lang="es-PE" dirty="0" smtClean="0"/>
              <a:t>Atender y Pagar </a:t>
            </a:r>
            <a:br>
              <a:rPr lang="es-PE" dirty="0" smtClean="0"/>
            </a:br>
            <a:r>
              <a:rPr lang="es-PE" dirty="0" smtClean="0"/>
              <a:t>la deuda</a:t>
            </a:r>
            <a:endParaRPr lang="es-PE" dirty="0"/>
          </a:p>
        </p:txBody>
      </p:sp>
      <p:pic>
        <p:nvPicPr>
          <p:cNvPr id="8" name="7 Imagen"/>
          <p:cNvPicPr>
            <a:picLocks noChangeAspect="1"/>
          </p:cNvPicPr>
          <p:nvPr/>
        </p:nvPicPr>
        <p:blipFill rotWithShape="1">
          <a:blip r:embed="rId3">
            <a:extLst>
              <a:ext uri="{28A0092B-C50C-407E-A947-70E740481C1C}">
                <a14:useLocalDpi xmlns:a14="http://schemas.microsoft.com/office/drawing/2010/main" val="0"/>
              </a:ext>
            </a:extLst>
          </a:blip>
          <a:srcRect r="12281" b="30113"/>
          <a:stretch/>
        </p:blipFill>
        <p:spPr>
          <a:xfrm>
            <a:off x="0" y="-1"/>
            <a:ext cx="9144000" cy="4876801"/>
          </a:xfrm>
          <a:prstGeom prst="rect">
            <a:avLst/>
          </a:prstGeom>
        </p:spPr>
      </p:pic>
    </p:spTree>
    <p:extLst>
      <p:ext uri="{BB962C8B-B14F-4D97-AF65-F5344CB8AC3E}">
        <p14:creationId xmlns:p14="http://schemas.microsoft.com/office/powerpoint/2010/main" val="2086040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288000"/>
            <a:ext cx="8229600" cy="1244183"/>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Enfoques para </a:t>
            </a:r>
            <a:br>
              <a:rPr lang="es-PE" b="1" dirty="0" smtClean="0">
                <a:latin typeface="Novecento wide Book" pitchFamily="50" charset="0"/>
              </a:rPr>
            </a:br>
            <a:r>
              <a:rPr lang="es-PE" b="1" dirty="0" smtClean="0">
                <a:latin typeface="Novecento wide Book" pitchFamily="50" charset="0"/>
              </a:rPr>
              <a:t>pagar la deuda</a:t>
            </a:r>
            <a:endParaRPr lang="es-PE" b="1" dirty="0">
              <a:latin typeface="Novecento wide Book" pitchFamily="50" charset="0"/>
            </a:endParaRPr>
          </a:p>
        </p:txBody>
      </p:sp>
      <p:grpSp>
        <p:nvGrpSpPr>
          <p:cNvPr id="5" name="4 Grupo"/>
          <p:cNvGrpSpPr/>
          <p:nvPr/>
        </p:nvGrpSpPr>
        <p:grpSpPr>
          <a:xfrm>
            <a:off x="975714" y="3579278"/>
            <a:ext cx="1426935" cy="860668"/>
            <a:chOff x="2757887" y="2693945"/>
            <a:chExt cx="1112115" cy="951275"/>
          </a:xfrm>
        </p:grpSpPr>
        <p:sp>
          <p:nvSpPr>
            <p:cNvPr id="19" name="18 Rectángulo redondeado"/>
            <p:cNvSpPr/>
            <p:nvPr/>
          </p:nvSpPr>
          <p:spPr>
            <a:xfrm>
              <a:off x="2757887" y="2693945"/>
              <a:ext cx="1112115" cy="9512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19 Rectángulo"/>
            <p:cNvSpPr/>
            <p:nvPr/>
          </p:nvSpPr>
          <p:spPr>
            <a:xfrm>
              <a:off x="2804324" y="2740382"/>
              <a:ext cx="1019241" cy="858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PE" dirty="0" smtClean="0"/>
                <a:t>Enfoques</a:t>
              </a:r>
              <a:endParaRPr lang="es-PE" kern="1200" noProof="0" dirty="0"/>
            </a:p>
          </p:txBody>
        </p:sp>
      </p:grpSp>
      <p:grpSp>
        <p:nvGrpSpPr>
          <p:cNvPr id="7" name="6 Grupo"/>
          <p:cNvGrpSpPr/>
          <p:nvPr/>
        </p:nvGrpSpPr>
        <p:grpSpPr>
          <a:xfrm>
            <a:off x="3089320" y="1903952"/>
            <a:ext cx="4806365" cy="864000"/>
            <a:chOff x="-264921" y="1900114"/>
            <a:chExt cx="2627404" cy="1250899"/>
          </a:xfrm>
        </p:grpSpPr>
        <p:sp>
          <p:nvSpPr>
            <p:cNvPr id="17" name="16 Rectángulo redondeado"/>
            <p:cNvSpPr/>
            <p:nvPr/>
          </p:nvSpPr>
          <p:spPr>
            <a:xfrm>
              <a:off x="-264921" y="1900114"/>
              <a:ext cx="262740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17 Rectángulo"/>
            <p:cNvSpPr/>
            <p:nvPr/>
          </p:nvSpPr>
          <p:spPr>
            <a:xfrm>
              <a:off x="-228283" y="1936752"/>
              <a:ext cx="255412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No Hacer Nada</a:t>
              </a:r>
              <a:br>
                <a:rPr lang="es-PE" kern="1200" noProof="0" dirty="0" smtClean="0"/>
              </a:br>
              <a:r>
                <a:rPr lang="es-PE" sz="1600" kern="1200" noProof="0" dirty="0" smtClean="0"/>
                <a:t>(No todas las deudas tienen que ser pagadas)</a:t>
              </a:r>
              <a:endParaRPr lang="es-PE" sz="1600" kern="1200" noProof="0" dirty="0"/>
            </a:p>
          </p:txBody>
        </p:sp>
      </p:grpSp>
      <p:grpSp>
        <p:nvGrpSpPr>
          <p:cNvPr id="8" name="7 Grupo"/>
          <p:cNvGrpSpPr/>
          <p:nvPr/>
        </p:nvGrpSpPr>
        <p:grpSpPr>
          <a:xfrm>
            <a:off x="3072503" y="5284813"/>
            <a:ext cx="4839999" cy="864000"/>
            <a:chOff x="1008665" y="418778"/>
            <a:chExt cx="2628420" cy="1250899"/>
          </a:xfrm>
        </p:grpSpPr>
        <p:sp>
          <p:nvSpPr>
            <p:cNvPr id="15" name="14 Rectángulo redondeado"/>
            <p:cNvSpPr/>
            <p:nvPr/>
          </p:nvSpPr>
          <p:spPr>
            <a:xfrm>
              <a:off x="1008665" y="418778"/>
              <a:ext cx="2628420"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15 Rectángulo"/>
            <p:cNvSpPr/>
            <p:nvPr/>
          </p:nvSpPr>
          <p:spPr>
            <a:xfrm>
              <a:off x="1045303" y="455416"/>
              <a:ext cx="2555144"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algn="ctr" defTabSz="577850">
                <a:lnSpc>
                  <a:spcPct val="90000"/>
                </a:lnSpc>
                <a:spcBef>
                  <a:spcPct val="0"/>
                </a:spcBef>
                <a:spcAft>
                  <a:spcPct val="35000"/>
                </a:spcAft>
              </a:pPr>
              <a:r>
                <a:rPr lang="es-PE" dirty="0"/>
                <a:t>Pagar la deuda </a:t>
              </a:r>
              <a:r>
                <a:rPr lang="es-PE" dirty="0" smtClean="0"/>
                <a:t>incrementalmente</a:t>
              </a:r>
              <a:endParaRPr lang="es-PE" dirty="0"/>
            </a:p>
          </p:txBody>
        </p:sp>
      </p:grpSp>
      <p:grpSp>
        <p:nvGrpSpPr>
          <p:cNvPr id="9" name="8 Grupo"/>
          <p:cNvGrpSpPr/>
          <p:nvPr/>
        </p:nvGrpSpPr>
        <p:grpSpPr>
          <a:xfrm>
            <a:off x="3072503" y="3045183"/>
            <a:ext cx="4839999" cy="864000"/>
            <a:chOff x="3523202" y="418778"/>
            <a:chExt cx="1563624" cy="1250899"/>
          </a:xfrm>
        </p:grpSpPr>
        <p:sp>
          <p:nvSpPr>
            <p:cNvPr id="13" name="12 Rectángulo redondeado"/>
            <p:cNvSpPr/>
            <p:nvPr/>
          </p:nvSpPr>
          <p:spPr>
            <a:xfrm>
              <a:off x="3523202" y="418778"/>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13 Rectángulo"/>
            <p:cNvSpPr/>
            <p:nvPr/>
          </p:nvSpPr>
          <p:spPr>
            <a:xfrm>
              <a:off x="3559840" y="455416"/>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dirty="0" smtClean="0"/>
                <a:t>Aplicar </a:t>
              </a:r>
              <a:r>
                <a:rPr lang="es-PE" dirty="0"/>
                <a:t>“</a:t>
              </a:r>
              <a:r>
                <a:rPr lang="es-PE" dirty="0" err="1"/>
                <a:t>Boy</a:t>
              </a:r>
              <a:r>
                <a:rPr lang="es-PE" dirty="0"/>
                <a:t> Scout Rule”</a:t>
              </a:r>
              <a:br>
                <a:rPr lang="es-PE" dirty="0"/>
              </a:br>
              <a:r>
                <a:rPr lang="es-PE" sz="1600" dirty="0" smtClean="0"/>
                <a:t>(Atender la deuda cuando te topes con ella)</a:t>
              </a:r>
              <a:endParaRPr lang="es-PE" dirty="0"/>
            </a:p>
          </p:txBody>
        </p:sp>
      </p:grpSp>
      <p:grpSp>
        <p:nvGrpSpPr>
          <p:cNvPr id="10" name="9 Grupo"/>
          <p:cNvGrpSpPr/>
          <p:nvPr/>
        </p:nvGrpSpPr>
        <p:grpSpPr>
          <a:xfrm>
            <a:off x="3072503" y="4142056"/>
            <a:ext cx="4839999" cy="864000"/>
            <a:chOff x="4797297" y="1937185"/>
            <a:chExt cx="1563624" cy="1250899"/>
          </a:xfrm>
        </p:grpSpPr>
        <p:sp>
          <p:nvSpPr>
            <p:cNvPr id="11" name="10 Rectángulo redondeado"/>
            <p:cNvSpPr/>
            <p:nvPr/>
          </p:nvSpPr>
          <p:spPr>
            <a:xfrm>
              <a:off x="4797297" y="1937185"/>
              <a:ext cx="1563624" cy="1250899"/>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11 Rectángulo"/>
            <p:cNvSpPr/>
            <p:nvPr/>
          </p:nvSpPr>
          <p:spPr>
            <a:xfrm>
              <a:off x="4833935" y="1973823"/>
              <a:ext cx="1490348" cy="11776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s-PE" kern="1200" noProof="0" dirty="0" smtClean="0"/>
                <a:t>Pagar la deuda mientras se realiza trabajo valioso para el cliente</a:t>
              </a:r>
              <a:endParaRPr lang="es-PE" kern="1200" noProof="0" dirty="0"/>
            </a:p>
          </p:txBody>
        </p:sp>
      </p:grpSp>
      <p:cxnSp>
        <p:nvCxnSpPr>
          <p:cNvPr id="4" name="3 Conector recto de flecha"/>
          <p:cNvCxnSpPr>
            <a:stCxn id="19" idx="3"/>
          </p:cNvCxnSpPr>
          <p:nvPr/>
        </p:nvCxnSpPr>
        <p:spPr>
          <a:xfrm flipV="1">
            <a:off x="2402649" y="2305973"/>
            <a:ext cx="783262" cy="170363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a:stCxn id="19" idx="3"/>
            <a:endCxn id="14" idx="1"/>
          </p:cNvCxnSpPr>
          <p:nvPr/>
        </p:nvCxnSpPr>
        <p:spPr>
          <a:xfrm flipV="1">
            <a:off x="2402649" y="3477183"/>
            <a:ext cx="783262" cy="532429"/>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a:stCxn id="19" idx="3"/>
            <a:endCxn id="12" idx="1"/>
          </p:cNvCxnSpPr>
          <p:nvPr/>
        </p:nvCxnSpPr>
        <p:spPr>
          <a:xfrm>
            <a:off x="2402649" y="4009612"/>
            <a:ext cx="783262" cy="564444"/>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a:stCxn id="19" idx="3"/>
            <a:endCxn id="16" idx="1"/>
          </p:cNvCxnSpPr>
          <p:nvPr/>
        </p:nvCxnSpPr>
        <p:spPr>
          <a:xfrm>
            <a:off x="2402649" y="4009612"/>
            <a:ext cx="737320" cy="1707201"/>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57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814024303"/>
              </p:ext>
            </p:extLst>
          </p:nvPr>
        </p:nvGraphicFramePr>
        <p:xfrm>
          <a:off x="756000" y="1981887"/>
          <a:ext cx="2681631" cy="3600003"/>
        </p:xfrm>
        <a:graphic>
          <a:graphicData uri="http://schemas.openxmlformats.org/drawingml/2006/table">
            <a:tbl>
              <a:tblPr firstRow="1" bandRow="1">
                <a:tableStyleId>{5C22544A-7EE6-4342-B048-85BDC9FD1C3A}</a:tableStyleId>
              </a:tblPr>
              <a:tblGrid>
                <a:gridCol w="2681631"/>
              </a:tblGrid>
              <a:tr h="645347">
                <a:tc>
                  <a:txBody>
                    <a:bodyPr/>
                    <a:lstStyle/>
                    <a:p>
                      <a:pPr algn="ctr"/>
                      <a:r>
                        <a:rPr lang="es-PE" b="1" dirty="0">
                          <a:effectLst/>
                        </a:rPr>
                        <a:t>Test case </a:t>
                      </a:r>
                      <a:endParaRPr lang="es-PE" dirty="0">
                        <a:effectLst/>
                      </a:endParaRPr>
                    </a:p>
                  </a:txBody>
                  <a:tcPr anchor="ctr"/>
                </a:tc>
              </a:tr>
              <a:tr h="369332">
                <a:tc>
                  <a:txBody>
                    <a:bodyPr/>
                    <a:lstStyle/>
                    <a:p>
                      <a:r>
                        <a:rPr lang="es-PE" dirty="0" err="1"/>
                        <a:t>Change</a:t>
                      </a:r>
                      <a:r>
                        <a:rPr lang="es-PE" dirty="0"/>
                        <a:t> </a:t>
                      </a:r>
                      <a:r>
                        <a:rPr lang="es-PE" dirty="0" err="1"/>
                        <a:t>skin</a:t>
                      </a:r>
                      <a:r>
                        <a:rPr lang="es-PE" dirty="0"/>
                        <a:t> </a:t>
                      </a:r>
                    </a:p>
                  </a:txBody>
                  <a:tcPr anchor="ctr"/>
                </a:tc>
              </a:tr>
              <a:tr h="369332">
                <a:tc>
                  <a:txBody>
                    <a:bodyPr/>
                    <a:lstStyle/>
                    <a:p>
                      <a:r>
                        <a:rPr lang="es-PE" dirty="0"/>
                        <a:t>Security </a:t>
                      </a:r>
                      <a:r>
                        <a:rPr lang="es-PE" dirty="0" err="1"/>
                        <a:t>alert</a:t>
                      </a:r>
                      <a:r>
                        <a:rPr lang="es-PE" dirty="0"/>
                        <a:t> </a:t>
                      </a:r>
                    </a:p>
                  </a:txBody>
                  <a:tcPr anchor="ctr"/>
                </a:tc>
              </a:tr>
              <a:tr h="369332">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r>
              <a:tr h="369332">
                <a:tc>
                  <a:txBody>
                    <a:bodyPr/>
                    <a:lstStyle/>
                    <a:p>
                      <a:r>
                        <a:rPr lang="es-PE"/>
                        <a:t>Block account </a:t>
                      </a:r>
                    </a:p>
                  </a:txBody>
                  <a:tcPr anchor="ctr"/>
                </a:tc>
              </a:tr>
              <a:tr h="369332">
                <a:tc>
                  <a:txBody>
                    <a:bodyPr/>
                    <a:lstStyle/>
                    <a:p>
                      <a:r>
                        <a:rPr lang="es-PE" dirty="0" err="1"/>
                        <a:t>Add</a:t>
                      </a:r>
                      <a:r>
                        <a:rPr lang="es-PE" dirty="0"/>
                        <a:t> new </a:t>
                      </a:r>
                      <a:r>
                        <a:rPr lang="es-PE" dirty="0" err="1"/>
                        <a:t>user</a:t>
                      </a:r>
                      <a:r>
                        <a:rPr lang="es-PE" dirty="0"/>
                        <a:t> </a:t>
                      </a:r>
                    </a:p>
                  </a:txBody>
                  <a:tcPr anchor="ctr"/>
                </a:tc>
              </a:tr>
              <a:tr h="369332">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r>
              <a:tr h="369332">
                <a:tc>
                  <a:txBody>
                    <a:bodyPr/>
                    <a:lstStyle/>
                    <a:p>
                      <a:r>
                        <a:rPr lang="es-PE"/>
                        <a:t>Deposit cash  </a:t>
                      </a:r>
                    </a:p>
                  </a:txBody>
                  <a:tcPr anchor="ctr"/>
                </a:tc>
              </a:tr>
              <a:tr h="369332">
                <a:tc>
                  <a:txBody>
                    <a:bodyPr/>
                    <a:lstStyle/>
                    <a:p>
                      <a:r>
                        <a:rPr lang="es-PE" dirty="0" err="1"/>
                        <a:t>Validate</a:t>
                      </a:r>
                      <a:r>
                        <a:rPr lang="es-PE" dirty="0"/>
                        <a:t> transfer  </a:t>
                      </a:r>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6946132" cy="461665"/>
          </a:xfrm>
          <a:prstGeom prst="rect">
            <a:avLst/>
          </a:prstGeom>
          <a:noFill/>
        </p:spPr>
        <p:txBody>
          <a:bodyPr wrap="none" rtlCol="0">
            <a:spAutoFit/>
          </a:bodyPr>
          <a:lstStyle/>
          <a:p>
            <a:r>
              <a:rPr lang="es-PE" sz="2400" dirty="0" smtClean="0">
                <a:solidFill>
                  <a:schemeClr val="accent2"/>
                </a:solidFill>
              </a:rPr>
              <a:t>1. Listar/Visualizar la Deuda (Test </a:t>
            </a:r>
            <a:r>
              <a:rPr lang="es-PE" sz="2400" dirty="0" err="1" smtClean="0">
                <a:solidFill>
                  <a:schemeClr val="accent2"/>
                </a:solidFill>
              </a:rPr>
              <a:t>Automation</a:t>
            </a:r>
            <a:r>
              <a:rPr lang="es-PE" sz="2400" dirty="0">
                <a:solidFill>
                  <a:schemeClr val="accent2"/>
                </a:solidFill>
              </a:rPr>
              <a:t>)</a:t>
            </a:r>
          </a:p>
        </p:txBody>
      </p:sp>
    </p:spTree>
    <p:extLst>
      <p:ext uri="{BB962C8B-B14F-4D97-AF65-F5344CB8AC3E}">
        <p14:creationId xmlns:p14="http://schemas.microsoft.com/office/powerpoint/2010/main" val="4008612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87580" y="1087722"/>
            <a:ext cx="5102280" cy="5102280"/>
          </a:xfrm>
          <a:prstGeom prst="rect">
            <a:avLst/>
          </a:prstGeom>
          <a:noFill/>
          <a:ln>
            <a:noFill/>
          </a:ln>
        </p:spPr>
      </p:pic>
      <p:sp>
        <p:nvSpPr>
          <p:cNvPr id="7" name="6 CuadroTexto"/>
          <p:cNvSpPr txBox="1"/>
          <p:nvPr/>
        </p:nvSpPr>
        <p:spPr>
          <a:xfrm>
            <a:off x="638379" y="1087722"/>
            <a:ext cx="2701169" cy="2739211"/>
          </a:xfrm>
          <a:prstGeom prst="rect">
            <a:avLst/>
          </a:prstGeom>
          <a:noFill/>
        </p:spPr>
        <p:txBody>
          <a:bodyPr wrap="square" rtlCol="0">
            <a:spAutoFit/>
          </a:bodyPr>
          <a:lstStyle/>
          <a:p>
            <a:r>
              <a:rPr lang="es-PE" sz="2800" b="1" dirty="0" err="1" smtClean="0">
                <a:solidFill>
                  <a:srgbClr val="0070C0"/>
                </a:solidFill>
              </a:rPr>
              <a:t>Drupal</a:t>
            </a:r>
            <a:r>
              <a:rPr lang="es-PE" sz="2800" b="1" dirty="0" smtClean="0">
                <a:solidFill>
                  <a:srgbClr val="0070C0"/>
                </a:solidFill>
              </a:rPr>
              <a:t> </a:t>
            </a:r>
            <a:r>
              <a:rPr lang="es-PE" sz="2800" b="1" dirty="0" err="1" smtClean="0">
                <a:solidFill>
                  <a:srgbClr val="0070C0"/>
                </a:solidFill>
              </a:rPr>
              <a:t>Core</a:t>
            </a:r>
            <a:r>
              <a:rPr lang="es-PE" sz="2800" b="1" dirty="0">
                <a:solidFill>
                  <a:srgbClr val="0070C0"/>
                </a:solidFill>
              </a:rPr>
              <a:t> </a:t>
            </a:r>
            <a:r>
              <a:rPr lang="es-PE" sz="2800" b="1" dirty="0" smtClean="0">
                <a:solidFill>
                  <a:srgbClr val="0070C0"/>
                </a:solidFill>
              </a:rPr>
              <a:t> </a:t>
            </a:r>
          </a:p>
          <a:p>
            <a:r>
              <a:rPr lang="es-PE" sz="2400" dirty="0" smtClean="0">
                <a:solidFill>
                  <a:schemeClr val="accent2"/>
                </a:solidFill>
              </a:rPr>
              <a:t>Versión: 8.0 </a:t>
            </a:r>
            <a:r>
              <a:rPr lang="es-PE" sz="2400" dirty="0" err="1" smtClean="0">
                <a:solidFill>
                  <a:schemeClr val="accent2"/>
                </a:solidFill>
              </a:rPr>
              <a:t>Dev</a:t>
            </a:r>
            <a:endParaRPr lang="es-PE" sz="2400" dirty="0">
              <a:solidFill>
                <a:schemeClr val="accent2"/>
              </a:solidFill>
            </a:endParaRPr>
          </a:p>
          <a:p>
            <a:endParaRPr lang="es-PE" sz="2400" dirty="0" smtClean="0">
              <a:solidFill>
                <a:schemeClr val="accent2"/>
              </a:solidFill>
            </a:endParaRPr>
          </a:p>
          <a:p>
            <a:r>
              <a:rPr lang="es-PE" sz="2400" dirty="0" smtClean="0">
                <a:solidFill>
                  <a:schemeClr val="accent2"/>
                </a:solidFill>
              </a:rPr>
              <a:t>Uno de los CMS más usados y populares del mundo.</a:t>
            </a:r>
          </a:p>
        </p:txBody>
      </p:sp>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La victima</a:t>
            </a:r>
            <a:endParaRPr lang="es-PE" b="1" dirty="0">
              <a:latin typeface="Novecento wide Book" pitchFamily="50" charset="0"/>
            </a:endParaRPr>
          </a:p>
        </p:txBody>
      </p:sp>
    </p:spTree>
    <p:extLst>
      <p:ext uri="{BB962C8B-B14F-4D97-AF65-F5344CB8AC3E}">
        <p14:creationId xmlns:p14="http://schemas.microsoft.com/office/powerpoint/2010/main" val="128887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669388883"/>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endParaRPr lang="es-PE" dirty="0"/>
                    </a:p>
                  </a:txBody>
                  <a:tcPr anchor="ctr"/>
                </a:tc>
                <a:tc>
                  <a:txBody>
                    <a:bodyPr/>
                    <a:lstStyle/>
                    <a:p>
                      <a:endParaRPr lang="es-PE"/>
                    </a:p>
                  </a:txBody>
                  <a:tcPr anchor="ctr"/>
                </a:tc>
              </a:tr>
              <a:tr h="370840">
                <a:tc>
                  <a:txBody>
                    <a:bodyPr/>
                    <a:lstStyle/>
                    <a:p>
                      <a:r>
                        <a:rPr lang="es-PE" dirty="0"/>
                        <a:t>Security </a:t>
                      </a:r>
                      <a:r>
                        <a:rPr lang="es-PE" dirty="0" err="1"/>
                        <a:t>alert</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endParaRPr lang="es-PE"/>
                    </a:p>
                  </a:txBody>
                  <a:tcPr anchor="ctr"/>
                </a:tc>
                <a:tc>
                  <a:txBody>
                    <a:bodyPr/>
                    <a:lstStyle/>
                    <a:p>
                      <a:endParaRPr lang="es-PE"/>
                    </a:p>
                  </a:txBody>
                  <a:tcPr anchor="ctr"/>
                </a:tc>
              </a:tr>
              <a:tr h="370840">
                <a:tc>
                  <a:txBody>
                    <a:bodyPr/>
                    <a:lstStyle/>
                    <a:p>
                      <a:r>
                        <a:rPr lang="es-PE"/>
                        <a:t>Block account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Add</a:t>
                      </a:r>
                      <a:r>
                        <a:rPr lang="es-PE" dirty="0"/>
                        <a:t> new </a:t>
                      </a:r>
                      <a:r>
                        <a:rPr lang="es-PE" dirty="0" err="1"/>
                        <a:t>user</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endParaRPr lang="es-PE"/>
                    </a:p>
                  </a:txBody>
                  <a:tcPr anchor="ctr"/>
                </a:tc>
                <a:tc>
                  <a:txBody>
                    <a:bodyPr/>
                    <a:lstStyle/>
                    <a:p>
                      <a:endParaRPr lang="es-PE"/>
                    </a:p>
                  </a:txBody>
                  <a:tcPr anchor="ctr"/>
                </a:tc>
              </a:tr>
              <a:tr h="370840">
                <a:tc>
                  <a:txBody>
                    <a:bodyPr/>
                    <a:lstStyle/>
                    <a:p>
                      <a:r>
                        <a:rPr lang="es-PE"/>
                        <a:t>Deposit cash  </a:t>
                      </a:r>
                    </a:p>
                  </a:txBody>
                  <a:tcPr anchor="ctr"/>
                </a:tc>
                <a:tc>
                  <a:txBody>
                    <a:bodyPr/>
                    <a:lstStyle/>
                    <a:p>
                      <a:endParaRPr lang="es-PE"/>
                    </a:p>
                  </a:txBody>
                  <a:tcPr anchor="ctr"/>
                </a:tc>
                <a:tc>
                  <a:txBody>
                    <a:bodyPr/>
                    <a:lstStyle/>
                    <a:p>
                      <a:endParaRPr lang="es-PE"/>
                    </a:p>
                  </a:txBody>
                  <a:tcPr anchor="ctr"/>
                </a:tc>
              </a:tr>
              <a:tr h="370840">
                <a:tc>
                  <a:txBody>
                    <a:bodyPr/>
                    <a:lstStyle/>
                    <a:p>
                      <a:r>
                        <a:rPr lang="es-PE" dirty="0" err="1"/>
                        <a:t>Validate</a:t>
                      </a:r>
                      <a:r>
                        <a:rPr lang="es-PE" dirty="0"/>
                        <a:t> transfer  </a:t>
                      </a:r>
                    </a:p>
                  </a:txBody>
                  <a:tcPr anchor="ctr"/>
                </a:tc>
                <a:tc>
                  <a:txBody>
                    <a:bodyPr/>
                    <a:lstStyle/>
                    <a:p>
                      <a:endParaRPr lang="es-PE"/>
                    </a:p>
                  </a:txBody>
                  <a:tcPr anchor="ctr"/>
                </a:tc>
                <a:tc>
                  <a:txBody>
                    <a:bodyPr/>
                    <a:lstStyle/>
                    <a:p>
                      <a:endParaRPr lang="es-PE" dirty="0"/>
                    </a:p>
                  </a:txBody>
                  <a:tcPr anchor="ct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4339650"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(Riesgo y Costo)</a:t>
            </a:r>
            <a:endParaRPr lang="es-PE" sz="2400" dirty="0">
              <a:solidFill>
                <a:schemeClr val="accent2"/>
              </a:solidFill>
            </a:endParaRPr>
          </a:p>
        </p:txBody>
      </p:sp>
    </p:spTree>
    <p:extLst>
      <p:ext uri="{BB962C8B-B14F-4D97-AF65-F5344CB8AC3E}">
        <p14:creationId xmlns:p14="http://schemas.microsoft.com/office/powerpoint/2010/main" val="2847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661062894"/>
              </p:ext>
            </p:extLst>
          </p:nvPr>
        </p:nvGraphicFramePr>
        <p:xfrm>
          <a:off x="756000" y="1981887"/>
          <a:ext cx="5813701" cy="3606800"/>
        </p:xfrm>
        <a:graphic>
          <a:graphicData uri="http://schemas.openxmlformats.org/drawingml/2006/table">
            <a:tbl>
              <a:tblPr firstRow="1" bandRow="1">
                <a:tableStyleId>{5C22544A-7EE6-4342-B048-85BDC9FD1C3A}</a:tableStyleId>
              </a:tblPr>
              <a:tblGrid>
                <a:gridCol w="2681631"/>
                <a:gridCol w="1313771"/>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smtClean="0">
                          <a:effectLst/>
                        </a:rPr>
                        <a:t> Automation Cost (points)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5755102"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(Alto Riesgo – Bajo Costo)</a:t>
            </a:r>
            <a:endParaRPr lang="es-PE" sz="2400" dirty="0">
              <a:solidFill>
                <a:schemeClr val="accent2"/>
              </a:solidFill>
            </a:endParaRPr>
          </a:p>
        </p:txBody>
      </p:sp>
    </p:spTree>
    <p:extLst>
      <p:ext uri="{BB962C8B-B14F-4D97-AF65-F5344CB8AC3E}">
        <p14:creationId xmlns:p14="http://schemas.microsoft.com/office/powerpoint/2010/main" val="4175802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615033561"/>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r>
                        <a:rPr lang="es-PE" dirty="0" err="1"/>
                        <a:t>Change</a:t>
                      </a:r>
                      <a:r>
                        <a:rPr lang="es-PE" dirty="0"/>
                        <a:t> </a:t>
                      </a:r>
                      <a:r>
                        <a:rPr lang="es-PE" dirty="0" err="1"/>
                        <a:t>skin</a:t>
                      </a:r>
                      <a:r>
                        <a:rPr lang="es-PE" dirty="0"/>
                        <a:t> </a:t>
                      </a:r>
                    </a:p>
                  </a:txBody>
                  <a:tcPr anchor="ctr"/>
                </a:tc>
                <a:tc>
                  <a:txBody>
                    <a:bodyPr/>
                    <a:lstStyle/>
                    <a:p>
                      <a:r>
                        <a:rPr lang="es-PE" dirty="0" smtClean="0"/>
                        <a:t> </a:t>
                      </a:r>
                      <a:r>
                        <a:rPr lang="es-PE" dirty="0" err="1" smtClean="0"/>
                        <a:t>low</a:t>
                      </a:r>
                      <a:endParaRPr lang="es-PE" dirty="0"/>
                    </a:p>
                  </a:txBody>
                  <a:tcPr anchor="ct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CBD1DD"/>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a:t>Security </a:t>
                      </a:r>
                      <a:r>
                        <a:rPr lang="es-PE" dirty="0" err="1"/>
                        <a:t>alert</a:t>
                      </a:r>
                      <a:r>
                        <a:rPr lang="es-PE" dirty="0"/>
                        <a: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tc>
              </a:tr>
              <a:tr h="370840">
                <a:tc>
                  <a:txBody>
                    <a:bodyPr/>
                    <a:lstStyle/>
                    <a:p>
                      <a:r>
                        <a:rPr lang="es-PE" dirty="0" err="1" smtClean="0"/>
                        <a:t>See</a:t>
                      </a:r>
                      <a:r>
                        <a:rPr lang="es-PE" dirty="0" smtClean="0"/>
                        <a:t> </a:t>
                      </a:r>
                      <a:r>
                        <a:rPr lang="es-PE" dirty="0" err="1" smtClean="0"/>
                        <a:t>transaction</a:t>
                      </a:r>
                      <a:r>
                        <a:rPr lang="es-PE" dirty="0" smtClean="0"/>
                        <a:t> </a:t>
                      </a:r>
                      <a:r>
                        <a:rPr lang="es-PE" dirty="0" err="1" smtClean="0"/>
                        <a:t>history</a:t>
                      </a:r>
                      <a:r>
                        <a:rPr lang="es-PE" dirty="0" smtClean="0"/>
                        <a:t> </a:t>
                      </a:r>
                      <a:endParaRPr lang="es-PE" dirty="0"/>
                    </a:p>
                  </a:txBody>
                  <a:tcPr anchor="ctr"/>
                </a:tc>
                <a:tc>
                  <a:txBody>
                    <a:bodyPr/>
                    <a:lstStyle/>
                    <a:p>
                      <a:r>
                        <a:rPr lang="es-PE" smtClean="0"/>
                        <a:t> med</a:t>
                      </a:r>
                      <a:endParaRPr lang="es-PE"/>
                    </a:p>
                  </a:txBody>
                  <a:tcPr anchor="ctr"/>
                </a:tc>
                <a:tc>
                  <a:txBody>
                    <a:bodyPr/>
                    <a:lstStyle/>
                    <a:p>
                      <a:r>
                        <a:rPr lang="es-PE" smtClean="0"/>
                        <a:t> 1 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r>
                        <a:rPr lang="es-PE"/>
                        <a:t>Block account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smtClean="0"/>
                        <a:t> 0.5 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r>
                        <a:rPr lang="es-PE" dirty="0" err="1"/>
                        <a:t>Add</a:t>
                      </a:r>
                      <a:r>
                        <a:rPr lang="es-PE" dirty="0"/>
                        <a:t> new </a:t>
                      </a:r>
                      <a:r>
                        <a:rPr lang="es-PE" dirty="0" err="1"/>
                        <a:t>user</a:t>
                      </a:r>
                      <a:r>
                        <a:rPr lang="es-PE" dirty="0"/>
                        <a:t> </a:t>
                      </a:r>
                    </a:p>
                  </a:txBody>
                  <a:tcPr anchor="ctr"/>
                </a:tc>
                <a:tc>
                  <a:txBody>
                    <a:bodyPr/>
                    <a:lstStyle/>
                    <a:p>
                      <a:r>
                        <a:rPr lang="es-PE" smtClean="0"/>
                        <a:t> low</a:t>
                      </a:r>
                      <a:endParaRPr lang="es-PE"/>
                    </a:p>
                  </a:txBody>
                  <a:tcPr anchor="ct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tc>
              </a:tr>
              <a:tr h="370840">
                <a:tc>
                  <a:txBody>
                    <a:bodyPr/>
                    <a:lstStyle/>
                    <a:p>
                      <a:r>
                        <a:rPr lang="es-PE" dirty="0" err="1"/>
                        <a:t>Sort</a:t>
                      </a:r>
                      <a:r>
                        <a:rPr lang="es-PE" dirty="0"/>
                        <a:t> </a:t>
                      </a:r>
                      <a:r>
                        <a:rPr lang="es-PE" dirty="0" err="1"/>
                        <a:t>query</a:t>
                      </a:r>
                      <a:r>
                        <a:rPr lang="es-PE" dirty="0"/>
                        <a:t> </a:t>
                      </a:r>
                      <a:r>
                        <a:rPr lang="es-PE" dirty="0" err="1"/>
                        <a:t>results</a:t>
                      </a:r>
                      <a:r>
                        <a:rPr lang="es-PE" dirty="0"/>
                        <a:t>  </a:t>
                      </a:r>
                    </a:p>
                  </a:txBody>
                  <a:tcPr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r>
                        <a:rPr lang="es-PE"/>
                        <a:t>Deposit cash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r>
                        <a:rPr lang="es-PE" dirty="0" err="1"/>
                        <a:t>Validate</a:t>
                      </a:r>
                      <a:r>
                        <a:rPr lang="es-PE" dirty="0"/>
                        <a:t> transfer  </a:t>
                      </a:r>
                    </a:p>
                  </a:txBody>
                  <a:tcPr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E7EAEF"/>
                    </a:solidFill>
                  </a:tcPr>
                </a:tc>
                <a:tc>
                  <a:txBody>
                    <a:bodyPr/>
                    <a:lstStyle/>
                    <a:p>
                      <a:r>
                        <a:rPr lang="es-PE" dirty="0" smtClean="0"/>
                        <a:t> 3 </a:t>
                      </a:r>
                      <a:r>
                        <a:rPr lang="es-PE" dirty="0" err="1" smtClean="0"/>
                        <a:t>hrs</a:t>
                      </a:r>
                      <a:endParaRPr lang="es-PE" dirty="0"/>
                    </a:p>
                  </a:txBody>
                  <a:tcPr anchor="ctr">
                    <a:solidFill>
                      <a:srgbClr val="FFFF00"/>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7406195" cy="461665"/>
          </a:xfrm>
          <a:prstGeom prst="rect">
            <a:avLst/>
          </a:prstGeom>
          <a:noFill/>
        </p:spPr>
        <p:txBody>
          <a:bodyPr wrap="none" rtlCol="0">
            <a:spAutoFit/>
          </a:bodyPr>
          <a:lstStyle/>
          <a:p>
            <a:r>
              <a:rPr lang="es-PE" sz="2400" dirty="0">
                <a:solidFill>
                  <a:schemeClr val="accent2"/>
                </a:solidFill>
              </a:rPr>
              <a:t>2</a:t>
            </a:r>
            <a:r>
              <a:rPr lang="es-PE" sz="2400" dirty="0" smtClean="0">
                <a:solidFill>
                  <a:schemeClr val="accent2"/>
                </a:solidFill>
              </a:rPr>
              <a:t>. Clasificar (Columnas adicionales si es necesario)</a:t>
            </a:r>
            <a:endParaRPr lang="es-PE" sz="2400" dirty="0">
              <a:solidFill>
                <a:schemeClr val="accent2"/>
              </a:solidFill>
            </a:endParaRPr>
          </a:p>
        </p:txBody>
      </p:sp>
    </p:spTree>
    <p:extLst>
      <p:ext uri="{BB962C8B-B14F-4D97-AF65-F5344CB8AC3E}">
        <p14:creationId xmlns:p14="http://schemas.microsoft.com/office/powerpoint/2010/main" val="23548855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2715545995"/>
              </p:ext>
            </p:extLst>
          </p:nvPr>
        </p:nvGraphicFramePr>
        <p:xfrm>
          <a:off x="756000" y="1981887"/>
          <a:ext cx="7632000" cy="3606800"/>
        </p:xfrm>
        <a:graphic>
          <a:graphicData uri="http://schemas.openxmlformats.org/drawingml/2006/table">
            <a:tbl>
              <a:tblPr firstRow="1" bandRow="1">
                <a:tableStyleId>{5C22544A-7EE6-4342-B048-85BDC9FD1C3A}</a:tableStyleId>
              </a:tblPr>
              <a:tblGrid>
                <a:gridCol w="2681631"/>
                <a:gridCol w="1313771"/>
                <a:gridCol w="1818299"/>
                <a:gridCol w="1818299"/>
              </a:tblGrid>
              <a:tr h="370840">
                <a:tc>
                  <a:txBody>
                    <a:bodyPr/>
                    <a:lstStyle/>
                    <a:p>
                      <a:pPr algn="ctr"/>
                      <a:r>
                        <a:rPr lang="es-PE" b="1" dirty="0">
                          <a:effectLst/>
                        </a:rPr>
                        <a:t>Test case </a:t>
                      </a:r>
                      <a:endParaRPr lang="es-PE" dirty="0">
                        <a:effectLst/>
                      </a:endParaRPr>
                    </a:p>
                  </a:txBody>
                  <a:tcPr anchor="ctr"/>
                </a:tc>
                <a:tc>
                  <a:txBody>
                    <a:bodyPr/>
                    <a:lstStyle/>
                    <a:p>
                      <a:pPr algn="ctr"/>
                      <a:r>
                        <a:rPr lang="es-PE" b="1" smtClean="0">
                          <a:effectLst/>
                        </a:rPr>
                        <a:t>Riesgo</a:t>
                      </a:r>
                      <a:endParaRPr lang="es-PE" dirty="0">
                        <a:effectLst/>
                      </a:endParaRPr>
                    </a:p>
                  </a:txBody>
                  <a:tcPr anchor="ctr"/>
                </a:tc>
                <a:tc>
                  <a:txBody>
                    <a:bodyPr/>
                    <a:lstStyle/>
                    <a:p>
                      <a:pPr algn="ctr"/>
                      <a:r>
                        <a:rPr lang="es-PE" b="1" dirty="0" smtClean="0">
                          <a:effectLst/>
                        </a:rPr>
                        <a:t> </a:t>
                      </a:r>
                      <a:r>
                        <a:rPr lang="es-PE" b="1" dirty="0" err="1" smtClean="0">
                          <a:effectLst/>
                        </a:rPr>
                        <a:t>Automation</a:t>
                      </a:r>
                      <a:r>
                        <a:rPr lang="es-PE" b="1" dirty="0" smtClean="0">
                          <a:effectLst/>
                        </a:rPr>
                        <a:t> </a:t>
                      </a:r>
                      <a:r>
                        <a:rPr lang="es-PE" b="1" dirty="0" err="1" smtClean="0">
                          <a:effectLst/>
                        </a:rPr>
                        <a:t>Cost</a:t>
                      </a:r>
                      <a:r>
                        <a:rPr lang="es-PE" b="1" dirty="0" smtClean="0">
                          <a:effectLst/>
                        </a:rPr>
                        <a:t> (</a:t>
                      </a:r>
                      <a:r>
                        <a:rPr lang="es-PE" b="1" dirty="0" err="1" smtClean="0">
                          <a:effectLst/>
                        </a:rPr>
                        <a:t>points</a:t>
                      </a:r>
                      <a:r>
                        <a:rPr lang="es-PE" b="1" dirty="0" smtClean="0">
                          <a:effectLst/>
                        </a:rPr>
                        <a:t>)</a:t>
                      </a:r>
                      <a:endParaRPr lang="es-PE" dirty="0">
                        <a:effectLst/>
                      </a:endParaRPr>
                    </a:p>
                  </a:txBody>
                  <a:tcPr anchor="ctr"/>
                </a:tc>
                <a:tc>
                  <a:txBody>
                    <a:bodyPr/>
                    <a:lstStyle/>
                    <a:p>
                      <a:pPr algn="ctr"/>
                      <a:r>
                        <a:rPr lang="es-PE" b="1" smtClean="0">
                          <a:effectLst/>
                        </a:rPr>
                        <a:t> Manual Test Cost (hours)</a:t>
                      </a:r>
                      <a:endParaRPr lang="es-PE" dirty="0">
                        <a:effectLst/>
                      </a:endParaRPr>
                    </a:p>
                  </a:txBody>
                  <a:tcPr anchor="ctr"/>
                </a:tc>
              </a:tr>
              <a:tr h="370840">
                <a:tc>
                  <a:txBody>
                    <a:bodyPr/>
                    <a:lstStyle/>
                    <a:p>
                      <a:pPr algn="l" rtl="0" fontAlgn="ctr"/>
                      <a:r>
                        <a:rPr lang="es-PE" sz="1800" b="0" i="0" u="none" strike="noStrike">
                          <a:solidFill>
                            <a:srgbClr val="018CCF"/>
                          </a:solidFill>
                          <a:effectLst/>
                          <a:latin typeface="Cantarell"/>
                        </a:rPr>
                        <a:t>Block account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0.5 </a:t>
                      </a:r>
                      <a:r>
                        <a:rPr lang="es-PE" dirty="0" err="1" smtClean="0"/>
                        <a:t>sp</a:t>
                      </a:r>
                      <a:endParaRPr lang="es-PE" dirty="0"/>
                    </a:p>
                  </a:txBody>
                  <a:tcPr anchor="ctr">
                    <a:solidFill>
                      <a:srgbClr val="FFFF00"/>
                    </a:solidFill>
                  </a:tcPr>
                </a:tc>
                <a:tc>
                  <a:txBody>
                    <a:bodyPr/>
                    <a:lstStyle/>
                    <a:p>
                      <a:r>
                        <a:rPr lang="es-PE" dirty="0" smtClean="0"/>
                        <a:t> 5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Deposit cash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1.5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Validate transfer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r>
                        <a:rPr lang="es-PE" dirty="0" smtClean="0"/>
                        <a:t> 5 </a:t>
                      </a:r>
                      <a:r>
                        <a:rPr lang="es-PE" dirty="0" err="1" smtClean="0"/>
                        <a:t>sp</a:t>
                      </a:r>
                      <a:endParaRPr lang="es-PE" dirty="0"/>
                    </a:p>
                  </a:txBody>
                  <a:tcPr anchor="ctr">
                    <a:solidFill>
                      <a:srgbClr val="CBD1DD"/>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Security alert </a:t>
                      </a:r>
                    </a:p>
                  </a:txBody>
                  <a:tcPr marL="85725" marR="9525" marT="9525" marB="0" anchor="ctr"/>
                </a:tc>
                <a:tc>
                  <a:txBody>
                    <a:bodyPr/>
                    <a:lstStyle/>
                    <a:p>
                      <a:r>
                        <a:rPr lang="es-PE" dirty="0" smtClean="0"/>
                        <a:t> </a:t>
                      </a:r>
                      <a:r>
                        <a:rPr lang="es-PE" dirty="0" err="1" smtClean="0"/>
                        <a:t>high</a:t>
                      </a:r>
                      <a:endParaRPr lang="es-PE" dirty="0"/>
                    </a:p>
                  </a:txBody>
                  <a:tcPr anchor="ctr">
                    <a:solidFill>
                      <a:srgbClr val="FFFF00"/>
                    </a:solidFill>
                  </a:tcPr>
                </a:tc>
                <a:tc>
                  <a:txBody>
                    <a:bodyPr/>
                    <a:lstStyle/>
                    <a:p>
                      <a:pPr marL="0" algn="l" defTabSz="914400" rtl="0" eaLnBrk="1" latinLnBrk="0" hangingPunct="1"/>
                      <a:r>
                        <a:rPr lang="es-PE" sz="1800" kern="1200" dirty="0" smtClean="0">
                          <a:solidFill>
                            <a:schemeClr val="dk1"/>
                          </a:solidFill>
                          <a:latin typeface="+mn-lt"/>
                          <a:ea typeface="+mn-ea"/>
                          <a:cs typeface="+mn-cs"/>
                        </a:rPr>
                        <a:t> 13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1 </a:t>
                      </a:r>
                      <a:r>
                        <a:rPr lang="es-PE" dirty="0" err="1" smtClean="0"/>
                        <a:t>hr</a:t>
                      </a:r>
                      <a:endParaRPr lang="es-PE" dirty="0"/>
                    </a:p>
                  </a:txBody>
                  <a:tcPr anchor="ctr">
                    <a:solidFill>
                      <a:srgbClr val="E7EAEF"/>
                    </a:solidFill>
                  </a:tcPr>
                </a:tc>
              </a:tr>
              <a:tr h="370840">
                <a:tc>
                  <a:txBody>
                    <a:bodyPr/>
                    <a:lstStyle/>
                    <a:p>
                      <a:pPr algn="l" rtl="0" fontAlgn="ctr"/>
                      <a:r>
                        <a:rPr lang="es-PE" sz="1800" b="0" i="0" u="none" strike="noStrike">
                          <a:solidFill>
                            <a:srgbClr val="018CCF"/>
                          </a:solidFill>
                          <a:effectLst/>
                          <a:latin typeface="Cantarell"/>
                        </a:rPr>
                        <a:t>See transaction history </a:t>
                      </a:r>
                    </a:p>
                  </a:txBody>
                  <a:tcPr marL="85725" marR="9525" marT="9525" marB="0" anchor="ctr"/>
                </a:tc>
                <a:tc>
                  <a:txBody>
                    <a:bodyPr/>
                    <a:lstStyle/>
                    <a:p>
                      <a:r>
                        <a:rPr lang="es-PE" smtClean="0"/>
                        <a:t> med</a:t>
                      </a:r>
                      <a:endParaRPr lang="es-PE"/>
                    </a:p>
                  </a:txBody>
                  <a:tcPr anchor="ctr"/>
                </a:tc>
                <a:tc>
                  <a:txBody>
                    <a:bodyPr/>
                    <a:lstStyle/>
                    <a:p>
                      <a:r>
                        <a:rPr lang="es-PE" dirty="0" smtClean="0"/>
                        <a:t> 1 </a:t>
                      </a:r>
                      <a:r>
                        <a:rPr lang="es-PE" dirty="0" err="1" smtClean="0"/>
                        <a:t>sp</a:t>
                      </a:r>
                      <a:endParaRPr lang="es-PE" dirty="0"/>
                    </a:p>
                  </a:txBody>
                  <a:tcPr anchor="ctr">
                    <a:solidFill>
                      <a:srgbClr val="FFFF00"/>
                    </a:solidFill>
                  </a:tcPr>
                </a:tc>
                <a:tc>
                  <a:txBody>
                    <a:bodyPr/>
                    <a:lstStyle/>
                    <a:p>
                      <a:r>
                        <a:rPr lang="es-PE" dirty="0" smtClean="0"/>
                        <a:t> 3 </a:t>
                      </a:r>
                      <a:r>
                        <a:rPr lang="es-PE" dirty="0" err="1" smtClean="0"/>
                        <a:t>hrs</a:t>
                      </a:r>
                      <a:endParaRPr lang="es-PE" dirty="0"/>
                    </a:p>
                  </a:txBody>
                  <a:tcPr anchor="ctr">
                    <a:solidFill>
                      <a:srgbClr val="FFFF00"/>
                    </a:solidFill>
                  </a:tcPr>
                </a:tc>
              </a:tr>
              <a:tr h="370840">
                <a:tc>
                  <a:txBody>
                    <a:bodyPr/>
                    <a:lstStyle/>
                    <a:p>
                      <a:pPr algn="l" rtl="0" fontAlgn="ctr"/>
                      <a:r>
                        <a:rPr lang="es-PE" sz="1800" b="0" i="0" u="none" strike="noStrike">
                          <a:solidFill>
                            <a:srgbClr val="018CCF"/>
                          </a:solidFill>
                          <a:effectLst/>
                          <a:latin typeface="Cantarell"/>
                        </a:rPr>
                        <a:t>Sort query results  </a:t>
                      </a:r>
                    </a:p>
                  </a:txBody>
                  <a:tcPr marL="85725" marR="9525" marT="9525" marB="0" anchor="ctr"/>
                </a:tc>
                <a:tc>
                  <a:txBody>
                    <a:bodyPr/>
                    <a:lstStyle/>
                    <a:p>
                      <a:r>
                        <a:rPr lang="es-PE" smtClean="0"/>
                        <a:t> med</a:t>
                      </a:r>
                      <a:endParaRPr lang="es-PE"/>
                    </a:p>
                  </a:txBody>
                  <a:tcPr anchor="ctr"/>
                </a:tc>
                <a:tc>
                  <a:txBody>
                    <a:bodyPr/>
                    <a:lstStyle/>
                    <a:p>
                      <a:r>
                        <a:rPr lang="es-PE" dirty="0" smtClean="0"/>
                        <a:t> 8 </a:t>
                      </a:r>
                      <a:r>
                        <a:rPr lang="es-PE" dirty="0" err="1" smtClean="0"/>
                        <a:t>sp</a:t>
                      </a:r>
                      <a:endParaRPr lang="es-PE" dirty="0"/>
                    </a:p>
                  </a:txBody>
                  <a:tcPr anchor="ctr">
                    <a:solidFill>
                      <a:srgbClr val="E7EAEF"/>
                    </a:solidFill>
                  </a:tcPr>
                </a:tc>
                <a:tc>
                  <a:txBody>
                    <a:bodyPr/>
                    <a:lstStyle/>
                    <a:p>
                      <a:r>
                        <a:rPr lang="es-PE" dirty="0" smtClean="0"/>
                        <a:t> 2 </a:t>
                      </a:r>
                      <a:r>
                        <a:rPr lang="es-PE" dirty="0" err="1" smtClean="0"/>
                        <a:t>hrs</a:t>
                      </a:r>
                      <a:endParaRPr lang="es-PE" dirty="0"/>
                    </a:p>
                  </a:txBody>
                  <a:tcPr anchor="ctr"/>
                </a:tc>
              </a:tr>
              <a:tr h="370840">
                <a:tc>
                  <a:txBody>
                    <a:bodyPr/>
                    <a:lstStyle/>
                    <a:p>
                      <a:pPr algn="l" rtl="0" fontAlgn="ctr"/>
                      <a:r>
                        <a:rPr lang="es-PE" sz="1800" b="0" i="0" u="none" strike="noStrike">
                          <a:solidFill>
                            <a:srgbClr val="018CCF"/>
                          </a:solidFill>
                          <a:effectLst/>
                          <a:latin typeface="Cantarell"/>
                        </a:rPr>
                        <a:t>Add new user </a:t>
                      </a:r>
                    </a:p>
                  </a:txBody>
                  <a:tcPr marL="85725" marR="9525" marT="9525" marB="0" anchor="ctr"/>
                </a:tc>
                <a:tc>
                  <a:txBody>
                    <a:bodyPr/>
                    <a:lstStyle/>
                    <a:p>
                      <a:r>
                        <a:rPr lang="es-PE" smtClean="0"/>
                        <a:t> low</a:t>
                      </a:r>
                      <a:endParaRPr lang="es-PE"/>
                    </a:p>
                  </a:txBody>
                  <a:tcPr anchor="ctr">
                    <a:solidFill>
                      <a:srgbClr val="CBD1DD"/>
                    </a:solidFill>
                  </a:tcPr>
                </a:tc>
                <a:tc>
                  <a:txBody>
                    <a:bodyPr/>
                    <a:lstStyle/>
                    <a:p>
                      <a:r>
                        <a:rPr lang="es-PE" dirty="0" smtClean="0"/>
                        <a:t> 3 </a:t>
                      </a:r>
                      <a:r>
                        <a:rPr lang="es-PE" dirty="0" err="1" smtClean="0"/>
                        <a:t>sp</a:t>
                      </a:r>
                      <a:endParaRPr lang="es-PE" dirty="0"/>
                    </a:p>
                  </a:txBody>
                  <a:tcPr anchor="ctr">
                    <a:solidFill>
                      <a:srgbClr val="FFFF00"/>
                    </a:solidFill>
                  </a:tcPr>
                </a:tc>
                <a:tc>
                  <a:txBody>
                    <a:bodyPr/>
                    <a:lstStyle/>
                    <a:p>
                      <a:r>
                        <a:rPr lang="es-PE" dirty="0" smtClean="0"/>
                        <a:t> 0.5 </a:t>
                      </a:r>
                      <a:r>
                        <a:rPr lang="es-PE" dirty="0" err="1" smtClean="0"/>
                        <a:t>hrs</a:t>
                      </a:r>
                      <a:endParaRPr lang="es-PE" dirty="0"/>
                    </a:p>
                  </a:txBody>
                  <a:tcPr anchor="ctr">
                    <a:solidFill>
                      <a:srgbClr val="CBD1DD"/>
                    </a:solidFill>
                  </a:tcPr>
                </a:tc>
              </a:tr>
              <a:tr h="370840">
                <a:tc>
                  <a:txBody>
                    <a:bodyPr/>
                    <a:lstStyle/>
                    <a:p>
                      <a:pPr algn="l" rtl="0" fontAlgn="ctr"/>
                      <a:r>
                        <a:rPr lang="es-PE" sz="1800" b="0" i="0" u="none" strike="noStrike">
                          <a:solidFill>
                            <a:srgbClr val="018CCF"/>
                          </a:solidFill>
                          <a:effectLst/>
                          <a:latin typeface="Cantarell"/>
                        </a:rPr>
                        <a:t>Change skin </a:t>
                      </a:r>
                    </a:p>
                  </a:txBody>
                  <a:tcPr marL="85725" marR="9525" marT="9525" marB="0" anchor="ctr"/>
                </a:tc>
                <a:tc>
                  <a:txBody>
                    <a:bodyPr/>
                    <a:lstStyle/>
                    <a:p>
                      <a:r>
                        <a:rPr lang="es-PE" dirty="0" smtClean="0"/>
                        <a:t> </a:t>
                      </a:r>
                      <a:r>
                        <a:rPr lang="es-PE" dirty="0" err="1" smtClean="0"/>
                        <a:t>low</a:t>
                      </a:r>
                      <a:endParaRPr lang="es-PE" dirty="0"/>
                    </a:p>
                  </a:txBody>
                  <a:tcPr anchor="ctr">
                    <a:solidFill>
                      <a:srgbClr val="E7EAEF"/>
                    </a:solidFill>
                  </a:tcPr>
                </a:tc>
                <a:tc>
                  <a:txBody>
                    <a:bodyPr/>
                    <a:lstStyle/>
                    <a:p>
                      <a:pPr marL="0" algn="l" defTabSz="914400" rtl="0" eaLnBrk="1" latinLnBrk="0" hangingPunct="1"/>
                      <a:r>
                        <a:rPr lang="es-PE" sz="1800" kern="1200" dirty="0" smtClean="0">
                          <a:solidFill>
                            <a:schemeClr val="dk1"/>
                          </a:solidFill>
                          <a:latin typeface="+mn-lt"/>
                          <a:ea typeface="+mn-ea"/>
                          <a:cs typeface="+mn-cs"/>
                        </a:rPr>
                        <a:t> 20 </a:t>
                      </a:r>
                      <a:r>
                        <a:rPr lang="es-PE" sz="1800" kern="1200" dirty="0" err="1" smtClean="0">
                          <a:solidFill>
                            <a:schemeClr val="dk1"/>
                          </a:solidFill>
                          <a:latin typeface="+mn-lt"/>
                          <a:ea typeface="+mn-ea"/>
                          <a:cs typeface="+mn-cs"/>
                        </a:rPr>
                        <a:t>sp</a:t>
                      </a:r>
                      <a:endParaRPr lang="es-PE" sz="1800" kern="1200" dirty="0">
                        <a:solidFill>
                          <a:schemeClr val="dk1"/>
                        </a:solidFill>
                        <a:latin typeface="+mn-lt"/>
                        <a:ea typeface="+mn-ea"/>
                        <a:cs typeface="+mn-cs"/>
                      </a:endParaRPr>
                    </a:p>
                  </a:txBody>
                  <a:tcPr anchor="ctr">
                    <a:solidFill>
                      <a:srgbClr val="E7EAEF"/>
                    </a:solidFill>
                  </a:tcPr>
                </a:tc>
                <a:tc>
                  <a:txBody>
                    <a:bodyPr/>
                    <a:lstStyle/>
                    <a:p>
                      <a:r>
                        <a:rPr lang="es-PE" dirty="0" smtClean="0"/>
                        <a:t> 0.5 </a:t>
                      </a:r>
                      <a:r>
                        <a:rPr lang="es-PE" dirty="0" err="1" smtClean="0"/>
                        <a:t>hrs</a:t>
                      </a:r>
                      <a:endParaRPr lang="es-PE" dirty="0"/>
                    </a:p>
                  </a:txBody>
                  <a:tcPr anchor="ctr">
                    <a:solidFill>
                      <a:srgbClr val="E7EAEF"/>
                    </a:solidFill>
                  </a:tcPr>
                </a:tc>
              </a:tr>
            </a:tbl>
          </a:graphicData>
        </a:graphic>
      </p:graphicFrame>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PRIORIZAR Y EL BACKLOG</a:t>
            </a:r>
            <a:endParaRPr lang="es-PE" b="1" dirty="0">
              <a:solidFill>
                <a:schemeClr val="tx1"/>
              </a:solidFill>
              <a:latin typeface="Novecento wide Book" pitchFamily="50" charset="0"/>
            </a:endParaRPr>
          </a:p>
        </p:txBody>
      </p:sp>
      <p:sp>
        <p:nvSpPr>
          <p:cNvPr id="3" name="2 CuadroTexto"/>
          <p:cNvSpPr txBox="1"/>
          <p:nvPr/>
        </p:nvSpPr>
        <p:spPr>
          <a:xfrm>
            <a:off x="757003" y="1284369"/>
            <a:ext cx="1689886" cy="461665"/>
          </a:xfrm>
          <a:prstGeom prst="rect">
            <a:avLst/>
          </a:prstGeom>
          <a:noFill/>
        </p:spPr>
        <p:txBody>
          <a:bodyPr wrap="none" rtlCol="0">
            <a:spAutoFit/>
          </a:bodyPr>
          <a:lstStyle/>
          <a:p>
            <a:r>
              <a:rPr lang="es-PE" sz="2400" dirty="0" smtClean="0">
                <a:solidFill>
                  <a:schemeClr val="accent2"/>
                </a:solidFill>
              </a:rPr>
              <a:t>3.Priorizar</a:t>
            </a:r>
            <a:endParaRPr lang="es-PE" sz="2400" dirty="0">
              <a:solidFill>
                <a:schemeClr val="accent2"/>
              </a:solidFill>
            </a:endParaRPr>
          </a:p>
        </p:txBody>
      </p:sp>
    </p:spTree>
    <p:extLst>
      <p:ext uri="{BB962C8B-B14F-4D97-AF65-F5344CB8AC3E}">
        <p14:creationId xmlns:p14="http://schemas.microsoft.com/office/powerpoint/2010/main" val="131334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solidFill>
                  <a:schemeClr val="tx1"/>
                </a:solidFill>
                <a:latin typeface="Novecento wide Book" pitchFamily="50" charset="0"/>
              </a:rPr>
              <a:t>Distribuir en cada sprint</a:t>
            </a:r>
            <a:endParaRPr lang="es-PE" b="1" dirty="0">
              <a:solidFill>
                <a:schemeClr val="tx1"/>
              </a:solidFill>
              <a:latin typeface="Novecento wide Book" pitchFamily="50"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81" y="1079292"/>
            <a:ext cx="5441437" cy="52008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2578309" y="6376736"/>
            <a:ext cx="6108491" cy="276999"/>
          </a:xfrm>
          <a:prstGeom prst="rect">
            <a:avLst/>
          </a:prstGeom>
        </p:spPr>
        <p:txBody>
          <a:bodyPr wrap="square">
            <a:spAutoFit/>
          </a:bodyPr>
          <a:lstStyle/>
          <a:p>
            <a:pPr algn="r"/>
            <a:r>
              <a:rPr lang="es-PE" sz="1200" dirty="0">
                <a:solidFill>
                  <a:srgbClr val="FF0000"/>
                </a:solidFill>
              </a:rPr>
              <a:t>http://www.jfokus.se/jfokus11/preso/jf11_ScrumAndXPBeyondTheTrenches.pdf</a:t>
            </a:r>
          </a:p>
        </p:txBody>
      </p:sp>
    </p:spTree>
    <p:extLst>
      <p:ext uri="{BB962C8B-B14F-4D97-AF65-F5344CB8AC3E}">
        <p14:creationId xmlns:p14="http://schemas.microsoft.com/office/powerpoint/2010/main" val="38863506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Rectángulo"/>
          <p:cNvSpPr/>
          <p:nvPr/>
        </p:nvSpPr>
        <p:spPr>
          <a:xfrm>
            <a:off x="0" y="1980000"/>
            <a:ext cx="9143997" cy="48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6 Rectángulo"/>
          <p:cNvSpPr/>
          <p:nvPr/>
        </p:nvSpPr>
        <p:spPr>
          <a:xfrm>
            <a:off x="0" y="0"/>
            <a:ext cx="9143997" cy="198000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Título"/>
          <p:cNvSpPr>
            <a:spLocks noGrp="1"/>
          </p:cNvSpPr>
          <p:nvPr>
            <p:ph type="title"/>
          </p:nvPr>
        </p:nvSpPr>
        <p:spPr>
          <a:xfrm>
            <a:off x="719526" y="360412"/>
            <a:ext cx="7704945" cy="1259175"/>
          </a:xfrm>
        </p:spPr>
        <p:txBody>
          <a:bodyPr/>
          <a:lstStyle/>
          <a:p>
            <a:r>
              <a:rPr lang="es-PE" dirty="0" smtClean="0"/>
              <a:t>Incluir la calidad en la gestión del portfolio</a:t>
            </a:r>
            <a:endParaRPr lang="es-PE" dirty="0"/>
          </a:p>
        </p:txBody>
      </p:sp>
      <p:pic>
        <p:nvPicPr>
          <p:cNvPr id="12" name="1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998" y="1980000"/>
            <a:ext cx="6504000" cy="4878000"/>
          </a:xfrm>
          <a:prstGeom prst="rect">
            <a:avLst/>
          </a:prstGeom>
        </p:spPr>
      </p:pic>
    </p:spTree>
    <p:extLst>
      <p:ext uri="{BB962C8B-B14F-4D97-AF65-F5344CB8AC3E}">
        <p14:creationId xmlns:p14="http://schemas.microsoft.com/office/powerpoint/2010/main" val="34627663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Medida de éxito tradicional</a:t>
            </a:r>
            <a:endParaRPr lang="es-PE" b="1" dirty="0">
              <a:latin typeface="Novecento wide Book" pitchFamily="50" charset="0"/>
            </a:endParaRPr>
          </a:p>
        </p:txBody>
      </p:sp>
      <p:sp>
        <p:nvSpPr>
          <p:cNvPr id="2" name="1 Triángulo isósceles"/>
          <p:cNvSpPr/>
          <p:nvPr/>
        </p:nvSpPr>
        <p:spPr>
          <a:xfrm>
            <a:off x="1022922" y="2361668"/>
            <a:ext cx="3312826" cy="2833141"/>
          </a:xfrm>
          <a:prstGeom prst="triangle">
            <a:avLst/>
          </a:prstGeom>
          <a:solidFill>
            <a:srgbClr val="FFC000"/>
          </a:solidFill>
          <a:ln w="38100">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2 CuadroTexto"/>
          <p:cNvSpPr txBox="1"/>
          <p:nvPr/>
        </p:nvSpPr>
        <p:spPr>
          <a:xfrm>
            <a:off x="3468172" y="5274545"/>
            <a:ext cx="1709122" cy="523220"/>
          </a:xfrm>
          <a:prstGeom prst="rect">
            <a:avLst/>
          </a:prstGeom>
          <a:noFill/>
        </p:spPr>
        <p:txBody>
          <a:bodyPr wrap="none" rtlCol="0">
            <a:spAutoFit/>
          </a:bodyPr>
          <a:lstStyle/>
          <a:p>
            <a:r>
              <a:rPr lang="es-PE" sz="2800" dirty="0" smtClean="0">
                <a:solidFill>
                  <a:srgbClr val="AC8300"/>
                </a:solidFill>
              </a:rPr>
              <a:t>Schedule</a:t>
            </a:r>
            <a:endParaRPr lang="es-PE" sz="2800" dirty="0">
              <a:solidFill>
                <a:srgbClr val="AC8300"/>
              </a:solidFill>
            </a:endParaRPr>
          </a:p>
        </p:txBody>
      </p:sp>
      <p:sp>
        <p:nvSpPr>
          <p:cNvPr id="5" name="4 CuadroTexto"/>
          <p:cNvSpPr txBox="1"/>
          <p:nvPr/>
        </p:nvSpPr>
        <p:spPr>
          <a:xfrm>
            <a:off x="540257" y="5274545"/>
            <a:ext cx="965329" cy="523220"/>
          </a:xfrm>
          <a:prstGeom prst="rect">
            <a:avLst/>
          </a:prstGeom>
          <a:noFill/>
        </p:spPr>
        <p:txBody>
          <a:bodyPr wrap="none" rtlCol="0">
            <a:spAutoFit/>
          </a:bodyPr>
          <a:lstStyle/>
          <a:p>
            <a:r>
              <a:rPr lang="es-PE" sz="2800" dirty="0" err="1" smtClean="0">
                <a:solidFill>
                  <a:srgbClr val="AC8300"/>
                </a:solidFill>
              </a:rPr>
              <a:t>Cost</a:t>
            </a:r>
            <a:endParaRPr lang="es-PE" sz="2800" dirty="0">
              <a:solidFill>
                <a:srgbClr val="AC8300"/>
              </a:solidFill>
            </a:endParaRPr>
          </a:p>
        </p:txBody>
      </p:sp>
      <p:sp>
        <p:nvSpPr>
          <p:cNvPr id="6" name="5 CuadroTexto"/>
          <p:cNvSpPr txBox="1"/>
          <p:nvPr/>
        </p:nvSpPr>
        <p:spPr>
          <a:xfrm>
            <a:off x="2074041" y="1748507"/>
            <a:ext cx="1210588" cy="523220"/>
          </a:xfrm>
          <a:prstGeom prst="rect">
            <a:avLst/>
          </a:prstGeom>
          <a:noFill/>
        </p:spPr>
        <p:txBody>
          <a:bodyPr wrap="none" rtlCol="0">
            <a:spAutoFit/>
          </a:bodyPr>
          <a:lstStyle/>
          <a:p>
            <a:r>
              <a:rPr lang="es-PE" sz="2800" dirty="0" err="1" smtClean="0">
                <a:solidFill>
                  <a:srgbClr val="AC8300"/>
                </a:solidFill>
              </a:rPr>
              <a:t>Scope</a:t>
            </a:r>
            <a:endParaRPr lang="es-PE" sz="2800" dirty="0">
              <a:solidFill>
                <a:srgbClr val="AC8300"/>
              </a:solidFill>
            </a:endParaRPr>
          </a:p>
        </p:txBody>
      </p:sp>
      <p:sp>
        <p:nvSpPr>
          <p:cNvPr id="7" name="6 CuadroTexto"/>
          <p:cNvSpPr txBox="1"/>
          <p:nvPr/>
        </p:nvSpPr>
        <p:spPr>
          <a:xfrm>
            <a:off x="6385810" y="2361668"/>
            <a:ext cx="184731" cy="369332"/>
          </a:xfrm>
          <a:prstGeom prst="rect">
            <a:avLst/>
          </a:prstGeom>
          <a:noFill/>
        </p:spPr>
        <p:txBody>
          <a:bodyPr wrap="none" rtlCol="0">
            <a:spAutoFit/>
          </a:bodyPr>
          <a:lstStyle/>
          <a:p>
            <a:endParaRPr lang="es-PE" dirty="0"/>
          </a:p>
        </p:txBody>
      </p:sp>
      <p:sp>
        <p:nvSpPr>
          <p:cNvPr id="8" name="7 CuadroTexto"/>
          <p:cNvSpPr txBox="1"/>
          <p:nvPr/>
        </p:nvSpPr>
        <p:spPr>
          <a:xfrm>
            <a:off x="4456298" y="2546334"/>
            <a:ext cx="4043754" cy="1938992"/>
          </a:xfrm>
          <a:prstGeom prst="rect">
            <a:avLst/>
          </a:prstGeom>
          <a:noFill/>
        </p:spPr>
        <p:txBody>
          <a:bodyPr wrap="square" rtlCol="0">
            <a:spAutoFit/>
          </a:bodyPr>
          <a:lstStyle/>
          <a:p>
            <a:r>
              <a:rPr lang="es-PE" sz="2400" b="1" dirty="0" smtClean="0">
                <a:solidFill>
                  <a:schemeClr val="accent2"/>
                </a:solidFill>
              </a:rPr>
              <a:t>Problemas</a:t>
            </a:r>
          </a:p>
          <a:p>
            <a:pPr marL="285750" indent="-285750">
              <a:buFont typeface="Arial" panose="020B0604020202020204" pitchFamily="34" charset="0"/>
              <a:buChar char="•"/>
            </a:pPr>
            <a:r>
              <a:rPr lang="es-PE" sz="2400" dirty="0" smtClean="0">
                <a:solidFill>
                  <a:schemeClr val="accent2"/>
                </a:solidFill>
              </a:rPr>
              <a:t>Se debe medir </a:t>
            </a:r>
            <a:r>
              <a:rPr lang="es-PE" sz="2400" dirty="0" err="1" smtClean="0">
                <a:solidFill>
                  <a:schemeClr val="accent2"/>
                </a:solidFill>
              </a:rPr>
              <a:t>Outcomes</a:t>
            </a:r>
            <a:r>
              <a:rPr lang="es-PE" sz="2400" dirty="0" smtClean="0">
                <a:solidFill>
                  <a:schemeClr val="accent2"/>
                </a:solidFill>
              </a:rPr>
              <a:t> no Outputs.</a:t>
            </a:r>
            <a:br>
              <a:rPr lang="es-PE" sz="2400" dirty="0" smtClean="0">
                <a:solidFill>
                  <a:schemeClr val="accent2"/>
                </a:solidFill>
              </a:rPr>
            </a:br>
            <a:r>
              <a:rPr lang="es-PE" sz="2400" dirty="0" smtClean="0">
                <a:solidFill>
                  <a:schemeClr val="accent2"/>
                </a:solidFill>
              </a:rPr>
              <a:t>(Business </a:t>
            </a:r>
            <a:r>
              <a:rPr lang="es-PE" sz="2400" dirty="0" err="1" smtClean="0">
                <a:solidFill>
                  <a:schemeClr val="accent2"/>
                </a:solidFill>
              </a:rPr>
              <a:t>Value</a:t>
            </a:r>
            <a:r>
              <a:rPr lang="es-PE" sz="2400" dirty="0" smtClean="0">
                <a:solidFill>
                  <a:schemeClr val="accent2"/>
                </a:solidFill>
              </a:rPr>
              <a:t>).</a:t>
            </a:r>
          </a:p>
          <a:p>
            <a:pPr marL="285750" indent="-285750">
              <a:buFont typeface="Arial" panose="020B0604020202020204" pitchFamily="34" charset="0"/>
              <a:buChar char="•"/>
            </a:pPr>
            <a:r>
              <a:rPr lang="es-PE" sz="2400" dirty="0" smtClean="0">
                <a:solidFill>
                  <a:schemeClr val="accent2"/>
                </a:solidFill>
              </a:rPr>
              <a:t>No considera la Calidad.</a:t>
            </a:r>
            <a:endParaRPr lang="es-PE" sz="2400" dirty="0">
              <a:solidFill>
                <a:schemeClr val="accent2"/>
              </a:solidFill>
            </a:endParaRPr>
          </a:p>
        </p:txBody>
      </p:sp>
    </p:spTree>
    <p:extLst>
      <p:ext uri="{BB962C8B-B14F-4D97-AF65-F5344CB8AC3E}">
        <p14:creationId xmlns:p14="http://schemas.microsoft.com/office/powerpoint/2010/main" val="3322330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394086" y="2551837"/>
            <a:ext cx="6355829" cy="1754326"/>
          </a:xfrm>
          <a:prstGeom prst="rect">
            <a:avLst/>
          </a:prstGeom>
          <a:noFill/>
        </p:spPr>
        <p:txBody>
          <a:bodyPr wrap="square" rtlCol="0">
            <a:spAutoFit/>
          </a:bodyPr>
          <a:lstStyle/>
          <a:p>
            <a:pPr algn="ctr"/>
            <a:r>
              <a:rPr lang="es-PE" sz="3600" i="1" dirty="0" smtClean="0">
                <a:solidFill>
                  <a:schemeClr val="accent2"/>
                </a:solidFill>
              </a:rPr>
              <a:t>“Podremos ignorar la calidad pero los problemas de la calidad nunca nos ignorarán”</a:t>
            </a:r>
            <a:endParaRPr lang="es-PE" sz="3600" i="1" dirty="0">
              <a:solidFill>
                <a:schemeClr val="accent2"/>
              </a:solidFill>
            </a:endParaRPr>
          </a:p>
        </p:txBody>
      </p:sp>
    </p:spTree>
    <p:extLst>
      <p:ext uri="{BB962C8B-B14F-4D97-AF65-F5344CB8AC3E}">
        <p14:creationId xmlns:p14="http://schemas.microsoft.com/office/powerpoint/2010/main" val="32892199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4"/>
          <p:cNvSpPr txBox="1">
            <a:spLocks/>
          </p:cNvSpPr>
          <p:nvPr/>
        </p:nvSpPr>
        <p:spPr>
          <a:xfrm>
            <a:off x="457200" y="306000"/>
            <a:ext cx="8229600" cy="609600"/>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AGILE TRIANGLE</a:t>
            </a:r>
            <a:endParaRPr lang="es-PE" b="1" dirty="0">
              <a:latin typeface="Novecento wide Book" pitchFamily="50" charset="0"/>
            </a:endParaRPr>
          </a:p>
        </p:txBody>
      </p:sp>
      <p:grpSp>
        <p:nvGrpSpPr>
          <p:cNvPr id="4" name="3 Grupo"/>
          <p:cNvGrpSpPr/>
          <p:nvPr/>
        </p:nvGrpSpPr>
        <p:grpSpPr>
          <a:xfrm>
            <a:off x="2113297" y="1528074"/>
            <a:ext cx="5810626" cy="4430152"/>
            <a:chOff x="327058" y="1748507"/>
            <a:chExt cx="5810626" cy="4430152"/>
          </a:xfrm>
        </p:grpSpPr>
        <p:sp>
          <p:nvSpPr>
            <p:cNvPr id="2" name="1 Triángulo isósceles"/>
            <p:cNvSpPr/>
            <p:nvPr/>
          </p:nvSpPr>
          <p:spPr>
            <a:xfrm>
              <a:off x="1022922" y="2361668"/>
              <a:ext cx="3312826" cy="283314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PE"/>
            </a:p>
          </p:txBody>
        </p:sp>
        <p:sp>
          <p:nvSpPr>
            <p:cNvPr id="3" name="2 CuadroTexto"/>
            <p:cNvSpPr txBox="1"/>
            <p:nvPr/>
          </p:nvSpPr>
          <p:spPr>
            <a:xfrm>
              <a:off x="2533812" y="5286107"/>
              <a:ext cx="3603872" cy="892552"/>
            </a:xfrm>
            <a:prstGeom prst="rect">
              <a:avLst/>
            </a:prstGeom>
            <a:noFill/>
          </p:spPr>
          <p:txBody>
            <a:bodyPr wrap="none" rtlCol="0">
              <a:spAutoFit/>
            </a:bodyPr>
            <a:lstStyle/>
            <a:p>
              <a:pPr algn="ctr"/>
              <a:r>
                <a:rPr lang="es-PE" sz="2800" dirty="0" err="1" smtClean="0">
                  <a:solidFill>
                    <a:schemeClr val="bg2"/>
                  </a:solidFill>
                </a:rPr>
                <a:t>Constraints</a:t>
              </a:r>
              <a:r>
                <a:rPr lang="es-PE" sz="2800" dirty="0" smtClean="0">
                  <a:solidFill>
                    <a:schemeClr val="bg2"/>
                  </a:solidFill>
                </a:rPr>
                <a:t/>
              </a:r>
              <a:br>
                <a:rPr lang="es-PE" sz="2800" dirty="0" smtClean="0">
                  <a:solidFill>
                    <a:schemeClr val="bg2"/>
                  </a:solidFill>
                </a:rPr>
              </a:br>
              <a:r>
                <a:rPr lang="es-PE" sz="2400" dirty="0" smtClean="0">
                  <a:solidFill>
                    <a:schemeClr val="bg2"/>
                  </a:solidFill>
                </a:rPr>
                <a:t>(</a:t>
              </a:r>
              <a:r>
                <a:rPr lang="es-PE" sz="2400" dirty="0" err="1" smtClean="0">
                  <a:solidFill>
                    <a:schemeClr val="bg2"/>
                  </a:solidFill>
                </a:rPr>
                <a:t>Scope</a:t>
              </a:r>
              <a:r>
                <a:rPr lang="es-PE" sz="2400" dirty="0" smtClean="0">
                  <a:solidFill>
                    <a:schemeClr val="bg2"/>
                  </a:solidFill>
                </a:rPr>
                <a:t>, Schedule, </a:t>
              </a:r>
              <a:r>
                <a:rPr lang="es-PE" sz="2400" dirty="0" err="1" smtClean="0">
                  <a:solidFill>
                    <a:schemeClr val="bg2"/>
                  </a:solidFill>
                </a:rPr>
                <a:t>Cost</a:t>
              </a:r>
              <a:r>
                <a:rPr lang="es-PE" sz="2400" dirty="0">
                  <a:solidFill>
                    <a:schemeClr val="bg2"/>
                  </a:solidFill>
                </a:rPr>
                <a:t>)</a:t>
              </a:r>
            </a:p>
          </p:txBody>
        </p:sp>
        <p:sp>
          <p:nvSpPr>
            <p:cNvPr id="5" name="4 CuadroTexto"/>
            <p:cNvSpPr txBox="1"/>
            <p:nvPr/>
          </p:nvSpPr>
          <p:spPr>
            <a:xfrm>
              <a:off x="327058" y="5286107"/>
              <a:ext cx="1391728" cy="523220"/>
            </a:xfrm>
            <a:prstGeom prst="rect">
              <a:avLst/>
            </a:prstGeom>
            <a:noFill/>
          </p:spPr>
          <p:txBody>
            <a:bodyPr wrap="none" rtlCol="0">
              <a:spAutoFit/>
            </a:bodyPr>
            <a:lstStyle/>
            <a:p>
              <a:r>
                <a:rPr lang="es-PE" sz="2800" dirty="0" err="1" smtClean="0">
                  <a:solidFill>
                    <a:schemeClr val="bg2"/>
                  </a:solidFill>
                </a:rPr>
                <a:t>Quality</a:t>
              </a:r>
              <a:endParaRPr lang="es-PE" sz="2800" dirty="0">
                <a:solidFill>
                  <a:schemeClr val="bg2"/>
                </a:solidFill>
              </a:endParaRPr>
            </a:p>
          </p:txBody>
        </p:sp>
        <p:sp>
          <p:nvSpPr>
            <p:cNvPr id="6" name="5 CuadroTexto"/>
            <p:cNvSpPr txBox="1"/>
            <p:nvPr/>
          </p:nvSpPr>
          <p:spPr>
            <a:xfrm>
              <a:off x="2087222" y="1748507"/>
              <a:ext cx="1184225" cy="523220"/>
            </a:xfrm>
            <a:prstGeom prst="rect">
              <a:avLst/>
            </a:prstGeom>
            <a:noFill/>
          </p:spPr>
          <p:txBody>
            <a:bodyPr wrap="square" rtlCol="0">
              <a:spAutoFit/>
            </a:bodyPr>
            <a:lstStyle/>
            <a:p>
              <a:r>
                <a:rPr lang="es-PE" sz="2800" dirty="0" err="1" smtClean="0">
                  <a:solidFill>
                    <a:schemeClr val="bg2"/>
                  </a:solidFill>
                </a:rPr>
                <a:t>Value</a:t>
              </a:r>
              <a:endParaRPr lang="es-PE" sz="2800" dirty="0">
                <a:solidFill>
                  <a:schemeClr val="bg2"/>
                </a:solidFill>
              </a:endParaRPr>
            </a:p>
          </p:txBody>
        </p:sp>
      </p:grpSp>
    </p:spTree>
    <p:extLst>
      <p:ext uri="{BB962C8B-B14F-4D97-AF65-F5344CB8AC3E}">
        <p14:creationId xmlns:p14="http://schemas.microsoft.com/office/powerpoint/2010/main" val="3976968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3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2848740"/>
            <a:ext cx="7560000" cy="2458409"/>
          </a:xfrm>
          <a:prstGeom prst="rect">
            <a:avLst/>
          </a:prstGeom>
        </p:spPr>
      </p:pic>
      <p:sp>
        <p:nvSpPr>
          <p:cNvPr id="5" name="Title 4"/>
          <p:cNvSpPr>
            <a:spLocks noGrp="1"/>
          </p:cNvSpPr>
          <p:nvPr>
            <p:ph type="title"/>
          </p:nvPr>
        </p:nvSpPr>
        <p:spPr/>
        <p:txBody>
          <a:bodyPr/>
          <a:lstStyle/>
          <a:p>
            <a:r>
              <a:rPr lang="en-US" b="1" dirty="0" smtClean="0">
                <a:latin typeface="Novecento wide Book" pitchFamily="50" charset="0"/>
              </a:rPr>
              <a:t>MÉTRICA</a:t>
            </a:r>
            <a:endParaRPr lang="es-PE" b="1" dirty="0">
              <a:latin typeface="Novecento wide Book" pitchFamily="50" charset="0"/>
            </a:endParaRPr>
          </a:p>
        </p:txBody>
      </p:sp>
      <p:sp>
        <p:nvSpPr>
          <p:cNvPr id="4" name="3 CuadroTexto"/>
          <p:cNvSpPr txBox="1"/>
          <p:nvPr/>
        </p:nvSpPr>
        <p:spPr>
          <a:xfrm>
            <a:off x="520262" y="1324295"/>
            <a:ext cx="8257978" cy="830997"/>
          </a:xfrm>
          <a:prstGeom prst="rect">
            <a:avLst/>
          </a:prstGeom>
          <a:noFill/>
        </p:spPr>
        <p:txBody>
          <a:bodyPr wrap="square" rtlCol="0">
            <a:spAutoFit/>
          </a:bodyPr>
          <a:lstStyle/>
          <a:p>
            <a:pPr algn="ctr"/>
            <a:r>
              <a:rPr lang="en-US" sz="2400" dirty="0" err="1" smtClean="0">
                <a:solidFill>
                  <a:schemeClr val="accent2"/>
                </a:solidFill>
              </a:rPr>
              <a:t>Medida</a:t>
            </a:r>
            <a:r>
              <a:rPr lang="en-US" sz="2400" dirty="0" smtClean="0">
                <a:solidFill>
                  <a:schemeClr val="accent2"/>
                </a:solidFill>
              </a:rPr>
              <a:t> </a:t>
            </a:r>
            <a:r>
              <a:rPr lang="en-US" sz="2400" dirty="0" err="1" smtClean="0">
                <a:solidFill>
                  <a:schemeClr val="accent2"/>
                </a:solidFill>
              </a:rPr>
              <a:t>cuantificable</a:t>
            </a:r>
            <a:r>
              <a:rPr lang="en-US" sz="2400" dirty="0" smtClean="0">
                <a:solidFill>
                  <a:schemeClr val="accent2"/>
                </a:solidFill>
              </a:rPr>
              <a:t> y </a:t>
            </a:r>
            <a:r>
              <a:rPr lang="en-US" sz="2400" dirty="0" err="1" smtClean="0">
                <a:solidFill>
                  <a:schemeClr val="accent2"/>
                </a:solidFill>
              </a:rPr>
              <a:t>monetaria</a:t>
            </a:r>
            <a:endParaRPr lang="en-US" sz="2400" dirty="0" smtClean="0">
              <a:solidFill>
                <a:schemeClr val="accent2"/>
              </a:solidFill>
            </a:endParaRPr>
          </a:p>
          <a:p>
            <a:pPr algn="ctr"/>
            <a:r>
              <a:rPr lang="en-US" sz="2400" dirty="0" smtClean="0">
                <a:solidFill>
                  <a:schemeClr val="accent2"/>
                </a:solidFill>
              </a:rPr>
              <a:t>de la "NO CALIDAD".</a:t>
            </a:r>
          </a:p>
        </p:txBody>
      </p:sp>
      <p:cxnSp>
        <p:nvCxnSpPr>
          <p:cNvPr id="11" name="10 Conector recto de flecha"/>
          <p:cNvCxnSpPr/>
          <p:nvPr/>
        </p:nvCxnSpPr>
        <p:spPr>
          <a:xfrm flipH="1">
            <a:off x="2128345" y="3052572"/>
            <a:ext cx="1056264" cy="73114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15 Rectángulo redondeado"/>
          <p:cNvSpPr/>
          <p:nvPr/>
        </p:nvSpPr>
        <p:spPr>
          <a:xfrm>
            <a:off x="5511243" y="5019785"/>
            <a:ext cx="2496235" cy="54000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Distribución</a:t>
            </a:r>
            <a:endParaRPr lang="es-PE" sz="2000" dirty="0">
              <a:solidFill>
                <a:srgbClr val="FF0000"/>
              </a:solidFill>
            </a:endParaRPr>
          </a:p>
        </p:txBody>
      </p:sp>
      <p:cxnSp>
        <p:nvCxnSpPr>
          <p:cNvPr id="17" name="16 Conector recto de flecha"/>
          <p:cNvCxnSpPr>
            <a:stCxn id="16" idx="0"/>
          </p:cNvCxnSpPr>
          <p:nvPr/>
        </p:nvCxnSpPr>
        <p:spPr>
          <a:xfrm flipH="1" flipV="1">
            <a:off x="6101255" y="4398574"/>
            <a:ext cx="658106" cy="62121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11 Rectángulo redondeado"/>
          <p:cNvSpPr/>
          <p:nvPr/>
        </p:nvSpPr>
        <p:spPr>
          <a:xfrm>
            <a:off x="2385017" y="2635582"/>
            <a:ext cx="2346149" cy="41699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Ratio de la Deuda</a:t>
            </a:r>
            <a:endParaRPr lang="es-PE" sz="2000" dirty="0">
              <a:solidFill>
                <a:srgbClr val="FF0000"/>
              </a:solidFill>
            </a:endParaRPr>
          </a:p>
        </p:txBody>
      </p:sp>
      <p:sp>
        <p:nvSpPr>
          <p:cNvPr id="13" name="12 Rectángulo redondeado"/>
          <p:cNvSpPr/>
          <p:nvPr/>
        </p:nvSpPr>
        <p:spPr>
          <a:xfrm>
            <a:off x="792000" y="5303113"/>
            <a:ext cx="2301791" cy="682183"/>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2000" dirty="0" smtClean="0">
                <a:solidFill>
                  <a:srgbClr val="FF0000"/>
                </a:solidFill>
              </a:rPr>
              <a:t>Costo de reparar la deuda</a:t>
            </a:r>
            <a:endParaRPr lang="es-PE" sz="2000" dirty="0">
              <a:solidFill>
                <a:srgbClr val="FF0000"/>
              </a:solidFill>
            </a:endParaRPr>
          </a:p>
        </p:txBody>
      </p:sp>
      <p:cxnSp>
        <p:nvCxnSpPr>
          <p:cNvPr id="14" name="13 Conector recto de flecha"/>
          <p:cNvCxnSpPr>
            <a:stCxn id="13" idx="0"/>
          </p:cNvCxnSpPr>
          <p:nvPr/>
        </p:nvCxnSpPr>
        <p:spPr>
          <a:xfrm flipH="1" flipV="1">
            <a:off x="1931132" y="4876801"/>
            <a:ext cx="11764" cy="4263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3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p:cNvSpPr>
            <a:spLocks noGrp="1"/>
          </p:cNvSpPr>
          <p:nvPr>
            <p:ph type="title"/>
          </p:nvPr>
        </p:nvSpPr>
        <p:spPr>
          <a:xfrm>
            <a:off x="457199" y="287999"/>
            <a:ext cx="8229600" cy="1143235"/>
          </a:xfrm>
        </p:spPr>
        <p:txBody>
          <a:bodyPr/>
          <a:lstStyle/>
          <a:p>
            <a:r>
              <a:rPr lang="es-PE" b="1" dirty="0" err="1" smtClean="0">
                <a:latin typeface="Novecento wide Book" pitchFamily="50" charset="0"/>
              </a:rPr>
              <a:t>drupal</a:t>
            </a:r>
            <a:r>
              <a:rPr lang="es-PE" b="1" dirty="0" smtClean="0">
                <a:latin typeface="Novecento wide Book" pitchFamily="50" charset="0"/>
              </a:rPr>
              <a:t/>
            </a:r>
            <a:br>
              <a:rPr lang="es-PE" b="1" dirty="0" smtClean="0">
                <a:latin typeface="Novecento wide Book" pitchFamily="50" charset="0"/>
              </a:rPr>
            </a:br>
            <a:r>
              <a:rPr lang="es-PE" b="1" dirty="0" err="1" smtClean="0">
                <a:latin typeface="Novecento wide Book" pitchFamily="50" charset="0"/>
              </a:rPr>
              <a:t>Release</a:t>
            </a:r>
            <a:r>
              <a:rPr lang="es-PE" b="1" dirty="0" smtClean="0">
                <a:latin typeface="Novecento wide Book" pitchFamily="50" charset="0"/>
              </a:rPr>
              <a:t> </a:t>
            </a:r>
            <a:r>
              <a:rPr lang="es-PE" b="1" dirty="0" err="1" smtClean="0">
                <a:latin typeface="Novecento wide Book" pitchFamily="50" charset="0"/>
              </a:rPr>
              <a:t>timeline</a:t>
            </a:r>
            <a:endParaRPr lang="es-PE" b="1" dirty="0">
              <a:latin typeface="Novecento wide Book" pitchFamily="50" charset="0"/>
            </a:endParaRPr>
          </a:p>
        </p:txBody>
      </p:sp>
      <p:graphicFrame>
        <p:nvGraphicFramePr>
          <p:cNvPr id="8" name="1 Gráfico"/>
          <p:cNvGraphicFramePr>
            <a:graphicFrameLocks/>
          </p:cNvGraphicFramePr>
          <p:nvPr>
            <p:extLst>
              <p:ext uri="{D42A27DB-BD31-4B8C-83A1-F6EECF244321}">
                <p14:modId xmlns:p14="http://schemas.microsoft.com/office/powerpoint/2010/main" val="739180634"/>
              </p:ext>
            </p:extLst>
          </p:nvPr>
        </p:nvGraphicFramePr>
        <p:xfrm>
          <a:off x="1242390" y="2664000"/>
          <a:ext cx="6858000" cy="4353337"/>
        </p:xfrm>
        <a:graphic>
          <a:graphicData uri="http://schemas.openxmlformats.org/drawingml/2006/chart">
            <c:chart xmlns:c="http://schemas.openxmlformats.org/drawingml/2006/chart" xmlns:r="http://schemas.openxmlformats.org/officeDocument/2006/relationships" r:id="rId3"/>
          </a:graphicData>
        </a:graphic>
      </p:graphicFrame>
      <p:sp>
        <p:nvSpPr>
          <p:cNvPr id="3" name="2 Llamada rectangular"/>
          <p:cNvSpPr/>
          <p:nvPr/>
        </p:nvSpPr>
        <p:spPr>
          <a:xfrm>
            <a:off x="801234" y="3010691"/>
            <a:ext cx="396000" cy="252000"/>
          </a:xfrm>
          <a:prstGeom prst="wedgeRectCallout">
            <a:avLst>
              <a:gd name="adj1" fmla="val 86700"/>
              <a:gd name="adj2" fmla="val -544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V1</a:t>
            </a:r>
            <a:endParaRPr lang="es-PE" sz="1200" dirty="0"/>
          </a:p>
        </p:txBody>
      </p:sp>
      <p:sp>
        <p:nvSpPr>
          <p:cNvPr id="6" name="5 Llamada rectangular"/>
          <p:cNvSpPr/>
          <p:nvPr/>
        </p:nvSpPr>
        <p:spPr>
          <a:xfrm>
            <a:off x="1158365" y="2412702"/>
            <a:ext cx="396000" cy="252000"/>
          </a:xfrm>
          <a:prstGeom prst="wedgeRectCallout">
            <a:avLst>
              <a:gd name="adj1" fmla="val 36503"/>
              <a:gd name="adj2" fmla="val 8750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V2</a:t>
            </a:r>
            <a:endParaRPr lang="es-PE" sz="1200" dirty="0"/>
          </a:p>
        </p:txBody>
      </p:sp>
      <p:sp>
        <p:nvSpPr>
          <p:cNvPr id="7" name="6 Llamada rectangular"/>
          <p:cNvSpPr/>
          <p:nvPr/>
        </p:nvSpPr>
        <p:spPr>
          <a:xfrm>
            <a:off x="1670870" y="2412702"/>
            <a:ext cx="396000" cy="252000"/>
          </a:xfrm>
          <a:prstGeom prst="wedgeRectCallout">
            <a:avLst>
              <a:gd name="adj1" fmla="val -23735"/>
              <a:gd name="adj2" fmla="val 87507"/>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V3</a:t>
            </a:r>
            <a:endParaRPr lang="es-PE" sz="1200" dirty="0"/>
          </a:p>
        </p:txBody>
      </p:sp>
      <p:sp>
        <p:nvSpPr>
          <p:cNvPr id="9" name="8 Llamada rectangular"/>
          <p:cNvSpPr/>
          <p:nvPr/>
        </p:nvSpPr>
        <p:spPr>
          <a:xfrm>
            <a:off x="2179046" y="2412702"/>
            <a:ext cx="396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a:t>
            </a:r>
            <a:endParaRPr lang="es-PE" sz="1200" dirty="0"/>
          </a:p>
        </p:txBody>
      </p:sp>
      <p:sp>
        <p:nvSpPr>
          <p:cNvPr id="10" name="9 Llamada rectangular"/>
          <p:cNvSpPr/>
          <p:nvPr/>
        </p:nvSpPr>
        <p:spPr>
          <a:xfrm>
            <a:off x="3166333" y="2412702"/>
            <a:ext cx="540000" cy="252000"/>
          </a:xfrm>
          <a:prstGeom prst="wedgeRectCallout">
            <a:avLst>
              <a:gd name="adj1" fmla="val -38795"/>
              <a:gd name="adj2" fmla="val 953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V4.5</a:t>
            </a:r>
            <a:endParaRPr lang="es-PE" sz="1200" dirty="0"/>
          </a:p>
        </p:txBody>
      </p:sp>
      <p:sp>
        <p:nvSpPr>
          <p:cNvPr id="12" name="11 Llamada rectangular"/>
          <p:cNvSpPr/>
          <p:nvPr/>
        </p:nvSpPr>
        <p:spPr>
          <a:xfrm>
            <a:off x="4080733"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V5</a:t>
            </a:r>
            <a:endParaRPr lang="es-PE" sz="1200" dirty="0"/>
          </a:p>
        </p:txBody>
      </p:sp>
      <p:sp>
        <p:nvSpPr>
          <p:cNvPr id="13" name="12 Llamada rectangular"/>
          <p:cNvSpPr/>
          <p:nvPr/>
        </p:nvSpPr>
        <p:spPr>
          <a:xfrm>
            <a:off x="4613380" y="2412702"/>
            <a:ext cx="396000" cy="252000"/>
          </a:xfrm>
          <a:prstGeom prst="wedgeRectCallout">
            <a:avLst>
              <a:gd name="adj1" fmla="val -2875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V6</a:t>
            </a:r>
            <a:endParaRPr lang="es-PE" sz="1200" dirty="0"/>
          </a:p>
        </p:txBody>
      </p:sp>
      <p:sp>
        <p:nvSpPr>
          <p:cNvPr id="14" name="13 Llamada rectangular"/>
          <p:cNvSpPr/>
          <p:nvPr/>
        </p:nvSpPr>
        <p:spPr>
          <a:xfrm>
            <a:off x="5918719" y="2406987"/>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V7</a:t>
            </a:r>
            <a:endParaRPr lang="es-PE" sz="1200" dirty="0"/>
          </a:p>
        </p:txBody>
      </p:sp>
      <p:sp>
        <p:nvSpPr>
          <p:cNvPr id="15" name="14 Llamada rectangular"/>
          <p:cNvSpPr/>
          <p:nvPr/>
        </p:nvSpPr>
        <p:spPr>
          <a:xfrm>
            <a:off x="7522232" y="2412702"/>
            <a:ext cx="396000" cy="252000"/>
          </a:xfrm>
          <a:prstGeom prst="wedgeRectCallout">
            <a:avLst>
              <a:gd name="adj1" fmla="val -18716"/>
              <a:gd name="adj2" fmla="val 87508"/>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sz="1200" dirty="0" smtClean="0"/>
              <a:t>V8</a:t>
            </a:r>
            <a:endParaRPr lang="es-PE" sz="1200" dirty="0"/>
          </a:p>
        </p:txBody>
      </p:sp>
      <p:sp>
        <p:nvSpPr>
          <p:cNvPr id="4" name="3 CuadroTexto"/>
          <p:cNvSpPr txBox="1"/>
          <p:nvPr/>
        </p:nvSpPr>
        <p:spPr>
          <a:xfrm>
            <a:off x="7431102" y="4582995"/>
            <a:ext cx="578259" cy="461665"/>
          </a:xfrm>
          <a:prstGeom prst="rect">
            <a:avLst/>
          </a:prstGeom>
          <a:noFill/>
        </p:spPr>
        <p:txBody>
          <a:bodyPr wrap="square" rtlCol="0">
            <a:spAutoFit/>
          </a:bodyPr>
          <a:lstStyle/>
          <a:p>
            <a:r>
              <a:rPr lang="es-PE" sz="2400" b="1" dirty="0" smtClean="0">
                <a:solidFill>
                  <a:srgbClr val="FF0000"/>
                </a:solidFill>
                <a:latin typeface="Arial" panose="020B0604020202020204" pitchFamily="34" charset="0"/>
                <a:cs typeface="Arial" panose="020B0604020202020204" pitchFamily="34" charset="0"/>
              </a:rPr>
              <a:t>¿</a:t>
            </a:r>
            <a:r>
              <a:rPr lang="es-PE" sz="2400" b="1" dirty="0" smtClean="0">
                <a:solidFill>
                  <a:srgbClr val="FF0000"/>
                </a:solidFill>
              </a:rPr>
              <a:t>?</a:t>
            </a:r>
            <a:endParaRPr lang="es-PE" sz="2400" b="1" dirty="0">
              <a:solidFill>
                <a:srgbClr val="FF0000"/>
              </a:solidFill>
            </a:endParaRPr>
          </a:p>
        </p:txBody>
      </p:sp>
    </p:spTree>
    <p:extLst>
      <p:ext uri="{BB962C8B-B14F-4D97-AF65-F5344CB8AC3E}">
        <p14:creationId xmlns:p14="http://schemas.microsoft.com/office/powerpoint/2010/main" val="28492638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Cuantificar la deuda</a:t>
            </a:r>
            <a:endParaRPr lang="es-PE" b="1" dirty="0">
              <a:latin typeface="Novecento wide Book" pitchFamily="50" charset="0"/>
            </a:endParaRPr>
          </a:p>
        </p:txBody>
      </p:sp>
      <p:pic>
        <p:nvPicPr>
          <p:cNvPr id="7" name="6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0" y="1348903"/>
            <a:ext cx="7560000" cy="2458409"/>
          </a:xfrm>
          <a:prstGeom prst="rect">
            <a:avLst/>
          </a:prstGeom>
        </p:spPr>
      </p:pic>
      <p:sp>
        <p:nvSpPr>
          <p:cNvPr id="36" name="35 Rectángulo"/>
          <p:cNvSpPr/>
          <p:nvPr/>
        </p:nvSpPr>
        <p:spPr>
          <a:xfrm>
            <a:off x="792000" y="3971488"/>
            <a:ext cx="7560000" cy="1615827"/>
          </a:xfrm>
          <a:prstGeom prst="rect">
            <a:avLst/>
          </a:prstGeom>
        </p:spPr>
        <p:txBody>
          <a:bodyPr wrap="square">
            <a:spAutoFit/>
          </a:bodyPr>
          <a:lstStyle/>
          <a:p>
            <a:pPr marL="285750" indent="-285750">
              <a:lnSpc>
                <a:spcPct val="150000"/>
              </a:lnSpc>
              <a:buFont typeface="Arial" pitchFamily="34" charset="0"/>
              <a:buChar char="•"/>
            </a:pPr>
            <a:r>
              <a:rPr lang="es-PE" sz="2200" dirty="0" smtClean="0">
                <a:solidFill>
                  <a:schemeClr val="accent2"/>
                </a:solidFill>
              </a:rPr>
              <a:t>El riesgo de ejecución es aceptable?</a:t>
            </a:r>
          </a:p>
          <a:p>
            <a:pPr marL="285750" indent="-285750">
              <a:lnSpc>
                <a:spcPct val="150000"/>
              </a:lnSpc>
              <a:buFont typeface="Arial" pitchFamily="34" charset="0"/>
              <a:buChar char="•"/>
            </a:pPr>
            <a:r>
              <a:rPr lang="es-PE" sz="2200" dirty="0" smtClean="0">
                <a:solidFill>
                  <a:schemeClr val="accent2"/>
                </a:solidFill>
              </a:rPr>
              <a:t>El producto puede continuar dando valor en el futuro?</a:t>
            </a:r>
          </a:p>
          <a:p>
            <a:pPr marL="285750" indent="-285750">
              <a:lnSpc>
                <a:spcPct val="150000"/>
              </a:lnSpc>
              <a:buFont typeface="Arial" pitchFamily="34" charset="0"/>
              <a:buChar char="•"/>
            </a:pPr>
            <a:r>
              <a:rPr lang="es-PE" sz="2200" dirty="0" smtClean="0">
                <a:solidFill>
                  <a:schemeClr val="accent2"/>
                </a:solidFill>
              </a:rPr>
              <a:t>Definir </a:t>
            </a:r>
            <a:r>
              <a:rPr lang="es-PE" sz="2200" dirty="0">
                <a:solidFill>
                  <a:schemeClr val="accent2"/>
                </a:solidFill>
              </a:rPr>
              <a:t>límites </a:t>
            </a:r>
            <a:r>
              <a:rPr lang="es-PE" sz="2200" dirty="0" smtClean="0">
                <a:solidFill>
                  <a:schemeClr val="accent2"/>
                </a:solidFill>
              </a:rPr>
              <a:t>para tomar decisiones informadas.</a:t>
            </a:r>
          </a:p>
        </p:txBody>
      </p:sp>
      <p:sp>
        <p:nvSpPr>
          <p:cNvPr id="10" name="9 Rectángulo redondeado"/>
          <p:cNvSpPr/>
          <p:nvPr/>
        </p:nvSpPr>
        <p:spPr>
          <a:xfrm>
            <a:off x="792000" y="1348903"/>
            <a:ext cx="2368295" cy="24584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577638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SQALE</a:t>
            </a:r>
            <a:endParaRPr lang="es-PE" b="1" dirty="0">
              <a:latin typeface="Novecento wide Book" pitchFamily="50" charset="0"/>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634" y="1011197"/>
            <a:ext cx="6160731" cy="57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Rectángulo redondeado"/>
          <p:cNvSpPr/>
          <p:nvPr/>
        </p:nvSpPr>
        <p:spPr>
          <a:xfrm>
            <a:off x="1610147" y="1148207"/>
            <a:ext cx="3282695" cy="9533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403034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457200" y="306000"/>
            <a:ext cx="8229600" cy="592902"/>
          </a:xfrm>
          <a:prstGeom prst="rect">
            <a:avLst/>
          </a:prstGeom>
        </p:spPr>
        <p:txBody>
          <a:bodyPr vert="horz" lIns="91440" tIns="45720" rIns="91440" bIns="45720" rtlCol="0" anchor="ctr">
            <a:noAutofit/>
          </a:bodyPr>
          <a:lstStyle>
            <a:lvl1pPr algn="ctr" defTabSz="914400" rtl="0" eaLnBrk="1" latinLnBrk="0" hangingPunct="1">
              <a:lnSpc>
                <a:spcPct val="100000"/>
              </a:lnSpc>
              <a:spcBef>
                <a:spcPct val="0"/>
              </a:spcBef>
              <a:buNone/>
              <a:defRPr sz="4000" b="0" kern="1200" spc="-150">
                <a:solidFill>
                  <a:schemeClr val="accent2"/>
                </a:solidFill>
                <a:effectLst>
                  <a:outerShdw dist="38100" dir="2700000" algn="ctr" rotWithShape="0">
                    <a:srgbClr val="000000">
                      <a:alpha val="15000"/>
                    </a:srgbClr>
                  </a:outerShdw>
                </a:effectLst>
                <a:latin typeface="+mj-lt"/>
                <a:ea typeface="+mj-ea"/>
                <a:cs typeface="+mj-cs"/>
              </a:defRPr>
            </a:lvl1pPr>
          </a:lstStyle>
          <a:p>
            <a:r>
              <a:rPr lang="es-PE" b="1" dirty="0" smtClean="0">
                <a:latin typeface="Novecento wide Book" pitchFamily="50" charset="0"/>
              </a:rPr>
              <a:t>Preguntas</a:t>
            </a:r>
            <a:endParaRPr lang="es-PE" b="1" dirty="0">
              <a:latin typeface="Novecento wide Book" pitchFamily="50" charset="0"/>
            </a:endParaRPr>
          </a:p>
        </p:txBody>
      </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5" y="1710266"/>
            <a:ext cx="3503760" cy="3503760"/>
          </a:xfrm>
          <a:prstGeom prst="rect">
            <a:avLst/>
          </a:prstGeom>
          <a:noFill/>
          <a:ln>
            <a:noFill/>
          </a:ln>
        </p:spPr>
      </p:pic>
      <p:sp>
        <p:nvSpPr>
          <p:cNvPr id="2" name="1 CuadroTexto"/>
          <p:cNvSpPr txBox="1"/>
          <p:nvPr/>
        </p:nvSpPr>
        <p:spPr>
          <a:xfrm>
            <a:off x="4571998" y="1535168"/>
            <a:ext cx="4099199" cy="2400657"/>
          </a:xfrm>
          <a:prstGeom prst="rect">
            <a:avLst/>
          </a:prstGeom>
          <a:noFill/>
        </p:spPr>
        <p:txBody>
          <a:bodyPr wrap="none" rtlCol="0">
            <a:spAutoFit/>
          </a:bodyPr>
          <a:lstStyle/>
          <a:p>
            <a:pPr>
              <a:lnSpc>
                <a:spcPct val="150000"/>
              </a:lnSpc>
            </a:pPr>
            <a:r>
              <a:rPr lang="es-PE" sz="2800" b="1" dirty="0" err="1" smtClean="0">
                <a:solidFill>
                  <a:schemeClr val="accent1"/>
                </a:solidFill>
              </a:rPr>
              <a:t>Angel</a:t>
            </a:r>
            <a:r>
              <a:rPr lang="es-PE" sz="2800" b="1" dirty="0" smtClean="0">
                <a:solidFill>
                  <a:schemeClr val="accent1"/>
                </a:solidFill>
              </a:rPr>
              <a:t> Núñez Salazar</a:t>
            </a:r>
          </a:p>
          <a:p>
            <a:pPr>
              <a:lnSpc>
                <a:spcPct val="150000"/>
              </a:lnSpc>
            </a:pPr>
            <a:r>
              <a:rPr lang="es-PE" sz="2400" dirty="0" err="1" smtClean="0">
                <a:solidFill>
                  <a:schemeClr val="accent2"/>
                </a:solidFill>
              </a:rPr>
              <a:t>angel.nunez@kleer.la</a:t>
            </a:r>
            <a:endParaRPr lang="es-PE" sz="2400" dirty="0" smtClean="0">
              <a:solidFill>
                <a:schemeClr val="accent2"/>
              </a:solidFill>
            </a:endParaRPr>
          </a:p>
          <a:p>
            <a:pPr>
              <a:lnSpc>
                <a:spcPct val="150000"/>
              </a:lnSpc>
            </a:pPr>
            <a:r>
              <a:rPr lang="es-PE" sz="2400" dirty="0" smtClean="0">
                <a:solidFill>
                  <a:schemeClr val="accent2"/>
                </a:solidFill>
              </a:rPr>
              <a:t>snahider.blogspot.com</a:t>
            </a:r>
          </a:p>
          <a:p>
            <a:pPr>
              <a:lnSpc>
                <a:spcPct val="150000"/>
              </a:lnSpc>
            </a:pPr>
            <a:r>
              <a:rPr lang="es-PE" sz="2400" dirty="0" smtClean="0">
                <a:solidFill>
                  <a:schemeClr val="accent2"/>
                </a:solidFill>
              </a:rPr>
              <a:t>@</a:t>
            </a:r>
            <a:r>
              <a:rPr lang="es-PE" sz="2400" dirty="0" err="1" smtClean="0">
                <a:solidFill>
                  <a:schemeClr val="accent2"/>
                </a:solidFill>
              </a:rPr>
              <a:t>snahider</a:t>
            </a:r>
            <a:endParaRPr lang="es-PE" sz="2400" dirty="0">
              <a:solidFill>
                <a:schemeClr val="accent2"/>
              </a:solidFill>
            </a:endParaRPr>
          </a:p>
        </p:txBody>
      </p:sp>
    </p:spTree>
    <p:extLst>
      <p:ext uri="{BB962C8B-B14F-4D97-AF65-F5344CB8AC3E}">
        <p14:creationId xmlns:p14="http://schemas.microsoft.com/office/powerpoint/2010/main" val="40980673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Novecento wide Book" pitchFamily="50" charset="0"/>
              </a:rPr>
              <a:t>software debt </a:t>
            </a:r>
            <a:r>
              <a:rPr lang="en-US" b="1" dirty="0" err="1" smtClean="0">
                <a:latin typeface="Novecento wide Book" pitchFamily="50" charset="0"/>
              </a:rPr>
              <a:t>assesment</a:t>
            </a:r>
            <a:endParaRPr lang="en-US" b="1" dirty="0">
              <a:latin typeface="Novecento wide Book" pitchFamily="50" charset="0"/>
            </a:endParaRPr>
          </a:p>
        </p:txBody>
      </p:sp>
      <p:sp>
        <p:nvSpPr>
          <p:cNvPr id="2" name="1 CuadroTexto"/>
          <p:cNvSpPr txBox="1"/>
          <p:nvPr/>
        </p:nvSpPr>
        <p:spPr>
          <a:xfrm>
            <a:off x="388862" y="1458737"/>
            <a:ext cx="8334332" cy="707886"/>
          </a:xfrm>
          <a:prstGeom prst="rect">
            <a:avLst/>
          </a:prstGeom>
        </p:spPr>
        <p:txBody>
          <a:bodyPr vert="horz" lIns="91440" tIns="45720" rIns="91440" bIns="45720" rtlCol="0" anchor="ctr">
            <a:noAutofit/>
          </a:bodyPr>
          <a:lstStyle>
            <a:lvl1pPr algn="ctr">
              <a:lnSpc>
                <a:spcPct val="100000"/>
              </a:lnSpc>
              <a:spcBef>
                <a:spcPct val="0"/>
              </a:spcBef>
              <a:buNone/>
              <a:defRPr sz="4000" b="1" spc="-150">
                <a:solidFill>
                  <a:schemeClr val="accent2"/>
                </a:solidFill>
                <a:effectLst>
                  <a:outerShdw dist="38100" dir="2700000" algn="ctr" rotWithShape="0">
                    <a:srgbClr val="000000">
                      <a:alpha val="15000"/>
                    </a:srgbClr>
                  </a:outerShdw>
                </a:effectLst>
                <a:latin typeface="Novecento wide Book" pitchFamily="50" charset="0"/>
                <a:ea typeface="+mj-ea"/>
                <a:cs typeface="+mj-cs"/>
              </a:defRPr>
            </a:lvl1pPr>
          </a:lstStyle>
          <a:p>
            <a:r>
              <a:rPr lang="es-PE" sz="2800" dirty="0" smtClean="0">
                <a:solidFill>
                  <a:srgbClr val="C00000"/>
                </a:solidFill>
              </a:rPr>
              <a:t>Te ayudamos a entender  y mejorar tu software desde una perspectiva de riesgo</a:t>
            </a:r>
            <a:endParaRPr lang="es-PE" sz="2800" dirty="0">
              <a:solidFill>
                <a:srgbClr val="C00000"/>
              </a:solidFill>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7028" y="2773452"/>
            <a:ext cx="4318000" cy="3263900"/>
          </a:xfrm>
          <a:prstGeom prst="rect">
            <a:avLst/>
          </a:prstGeom>
          <a:ln>
            <a:noFill/>
          </a:ln>
          <a:effectLst>
            <a:softEdge rad="112500"/>
          </a:effectLst>
        </p:spPr>
      </p:pic>
    </p:spTree>
    <p:extLst>
      <p:ext uri="{BB962C8B-B14F-4D97-AF65-F5344CB8AC3E}">
        <p14:creationId xmlns:p14="http://schemas.microsoft.com/office/powerpoint/2010/main" val="165421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8" y="998564"/>
            <a:ext cx="8315325"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itle 4"/>
          <p:cNvSpPr>
            <a:spLocks noGrp="1"/>
          </p:cNvSpPr>
          <p:nvPr>
            <p:ph type="title"/>
          </p:nvPr>
        </p:nvSpPr>
        <p:spPr>
          <a:xfrm>
            <a:off x="457199" y="168080"/>
            <a:ext cx="8229600" cy="609600"/>
          </a:xfrm>
        </p:spPr>
        <p:txBody>
          <a:bodyPr/>
          <a:lstStyle/>
          <a:p>
            <a:r>
              <a:rPr lang="es-PE" b="1" dirty="0" smtClean="0">
                <a:latin typeface="Novecento wide Book" pitchFamily="50" charset="0"/>
              </a:rPr>
              <a:t>EL PROBLEMA</a:t>
            </a:r>
            <a:endParaRPr lang="es-PE" b="1" dirty="0">
              <a:latin typeface="Novecento wide Book" pitchFamily="50" charset="0"/>
            </a:endParaRPr>
          </a:p>
        </p:txBody>
      </p:sp>
      <p:sp>
        <p:nvSpPr>
          <p:cNvPr id="2" name="1 Rectángulo"/>
          <p:cNvSpPr/>
          <p:nvPr/>
        </p:nvSpPr>
        <p:spPr>
          <a:xfrm>
            <a:off x="414338" y="5689798"/>
            <a:ext cx="8315324" cy="307777"/>
          </a:xfrm>
          <a:prstGeom prst="rect">
            <a:avLst/>
          </a:prstGeom>
        </p:spPr>
        <p:txBody>
          <a:bodyPr wrap="square">
            <a:spAutoFit/>
          </a:bodyPr>
          <a:lstStyle/>
          <a:p>
            <a:pPr algn="r"/>
            <a:r>
              <a:rPr lang="es-PE" sz="1400" dirty="0">
                <a:solidFill>
                  <a:srgbClr val="FF0000"/>
                </a:solidFill>
              </a:rPr>
              <a:t>http://</a:t>
            </a:r>
            <a:r>
              <a:rPr lang="es-PE" sz="1400" dirty="0" smtClean="0">
                <a:solidFill>
                  <a:srgbClr val="FF0000"/>
                </a:solidFill>
              </a:rPr>
              <a:t>xjm.drupalgardens.com/blog/technical-debt-drupal-8-or-when-will-it-be-ready</a:t>
            </a:r>
            <a:endParaRPr lang="es-PE" sz="1400" dirty="0">
              <a:solidFill>
                <a:srgbClr val="FF0000"/>
              </a:solidFill>
            </a:endParaRPr>
          </a:p>
        </p:txBody>
      </p:sp>
      <p:sp>
        <p:nvSpPr>
          <p:cNvPr id="5" name="4 Rectángulo redondeado"/>
          <p:cNvSpPr/>
          <p:nvPr/>
        </p:nvSpPr>
        <p:spPr>
          <a:xfrm>
            <a:off x="596347" y="1117832"/>
            <a:ext cx="2922105" cy="53206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sz="2000" dirty="0">
              <a:solidFill>
                <a:srgbClr val="FF0000"/>
              </a:solidFill>
            </a:endParaRPr>
          </a:p>
        </p:txBody>
      </p:sp>
    </p:spTree>
    <p:extLst>
      <p:ext uri="{BB962C8B-B14F-4D97-AF65-F5344CB8AC3E}">
        <p14:creationId xmlns:p14="http://schemas.microsoft.com/office/powerpoint/2010/main" val="719703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Metáfora</a:t>
            </a:r>
            <a:endParaRPr lang="es-PE" b="1" dirty="0">
              <a:latin typeface="Novecento wide Book" pitchFamily="50" charset="0"/>
            </a:endParaRPr>
          </a:p>
        </p:txBody>
      </p:sp>
      <p:sp>
        <p:nvSpPr>
          <p:cNvPr id="7" name="6 Rectángulo"/>
          <p:cNvSpPr/>
          <p:nvPr/>
        </p:nvSpPr>
        <p:spPr>
          <a:xfrm>
            <a:off x="572531" y="1302346"/>
            <a:ext cx="4839516" cy="4893647"/>
          </a:xfrm>
          <a:prstGeom prst="rect">
            <a:avLst/>
          </a:prstGeom>
        </p:spPr>
        <p:txBody>
          <a:bodyPr wrap="square">
            <a:spAutoFit/>
          </a:bodyPr>
          <a:lstStyle/>
          <a:p>
            <a:r>
              <a:rPr lang="en-US" sz="2400" i="1" dirty="0" smtClean="0">
                <a:solidFill>
                  <a:schemeClr val="accent2"/>
                </a:solidFill>
              </a:rPr>
              <a:t>Shipping </a:t>
            </a:r>
            <a:r>
              <a:rPr lang="en-US" sz="2400" i="1" dirty="0">
                <a:solidFill>
                  <a:schemeClr val="accent2"/>
                </a:solidFill>
              </a:rPr>
              <a:t>first-time code is like going into debt. </a:t>
            </a:r>
            <a:endParaRPr lang="en-US" sz="2400" i="1" dirty="0" smtClean="0">
              <a:solidFill>
                <a:schemeClr val="accent2"/>
              </a:solidFill>
            </a:endParaRPr>
          </a:p>
          <a:p>
            <a:endParaRPr lang="en-US" sz="2400" i="1" dirty="0">
              <a:solidFill>
                <a:schemeClr val="accent2"/>
              </a:solidFill>
            </a:endParaRPr>
          </a:p>
          <a:p>
            <a:r>
              <a:rPr lang="en-US" sz="2400" i="1" dirty="0" smtClean="0">
                <a:solidFill>
                  <a:schemeClr val="accent2"/>
                </a:solidFill>
              </a:rPr>
              <a:t>A </a:t>
            </a:r>
            <a:r>
              <a:rPr lang="en-US" sz="2400" i="1" dirty="0">
                <a:solidFill>
                  <a:schemeClr val="accent2"/>
                </a:solidFill>
              </a:rPr>
              <a:t>little debt speeds development so long as it is paid back promptly with a rewrite. </a:t>
            </a:r>
            <a:endParaRPr lang="en-US" sz="2400" i="1" dirty="0" smtClean="0">
              <a:solidFill>
                <a:schemeClr val="accent2"/>
              </a:solidFill>
            </a:endParaRPr>
          </a:p>
          <a:p>
            <a:endParaRPr lang="en-US" sz="2400" i="1" dirty="0">
              <a:solidFill>
                <a:schemeClr val="accent2"/>
              </a:solidFill>
            </a:endParaRPr>
          </a:p>
          <a:p>
            <a:r>
              <a:rPr lang="en-US" sz="2400" i="1" dirty="0" smtClean="0">
                <a:solidFill>
                  <a:srgbClr val="FF0000"/>
                </a:solidFill>
              </a:rPr>
              <a:t>The danger </a:t>
            </a:r>
            <a:r>
              <a:rPr lang="en-US" sz="2400" i="1" dirty="0">
                <a:solidFill>
                  <a:srgbClr val="FF0000"/>
                </a:solidFill>
              </a:rPr>
              <a:t>occurs when the debt is not repaid. </a:t>
            </a:r>
            <a:endParaRPr lang="en-US" sz="2400" i="1" dirty="0" smtClean="0">
              <a:solidFill>
                <a:srgbClr val="FF0000"/>
              </a:solidFill>
            </a:endParaRPr>
          </a:p>
          <a:p>
            <a:endParaRPr lang="en-US" sz="2400" i="1" dirty="0">
              <a:solidFill>
                <a:srgbClr val="FF0000"/>
              </a:solidFill>
            </a:endParaRPr>
          </a:p>
          <a:p>
            <a:r>
              <a:rPr lang="en-US" sz="2400" i="1" dirty="0" smtClean="0">
                <a:solidFill>
                  <a:srgbClr val="FF0000"/>
                </a:solidFill>
              </a:rPr>
              <a:t>Every </a:t>
            </a:r>
            <a:r>
              <a:rPr lang="en-US" sz="2400" i="1" dirty="0">
                <a:solidFill>
                  <a:srgbClr val="FF0000"/>
                </a:solidFill>
              </a:rPr>
              <a:t>minute spent on not-quite-right code counts as interest on that debt</a:t>
            </a:r>
            <a:r>
              <a:rPr lang="en-US" sz="2400" i="1" dirty="0" smtClean="0">
                <a:solidFill>
                  <a:srgbClr val="FF0000"/>
                </a:solidFill>
              </a:rPr>
              <a:t>.</a:t>
            </a:r>
            <a:endParaRPr lang="es-PE" sz="2400" i="1" dirty="0">
              <a:solidFill>
                <a:srgbClr val="FF0000"/>
              </a:solidFill>
            </a:endParaRPr>
          </a:p>
        </p:txBody>
      </p:sp>
      <p:pic>
        <p:nvPicPr>
          <p:cNvPr id="8" name="7 Imagen"/>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435124" y="1676277"/>
            <a:ext cx="3276191" cy="3619048"/>
          </a:xfrm>
          <a:prstGeom prst="rect">
            <a:avLst/>
          </a:prstGeom>
        </p:spPr>
      </p:pic>
      <p:pic>
        <p:nvPicPr>
          <p:cNvPr id="11" name="10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7219" y="5135649"/>
            <a:ext cx="2452000" cy="776942"/>
          </a:xfrm>
          <a:prstGeom prst="rect">
            <a:avLst/>
          </a:prstGeom>
        </p:spPr>
      </p:pic>
    </p:spTree>
    <p:extLst>
      <p:ext uri="{BB962C8B-B14F-4D97-AF65-F5344CB8AC3E}">
        <p14:creationId xmlns:p14="http://schemas.microsoft.com/office/powerpoint/2010/main" val="31628115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err="1" smtClean="0">
                <a:latin typeface="Novecento wide Book" pitchFamily="50" charset="0"/>
              </a:rPr>
              <a:t>Cost</a:t>
            </a:r>
            <a:r>
              <a:rPr lang="es-PE" b="1" dirty="0" smtClean="0">
                <a:latin typeface="Novecento wide Book" pitchFamily="50" charset="0"/>
              </a:rPr>
              <a:t> of </a:t>
            </a:r>
            <a:r>
              <a:rPr lang="es-PE" b="1" dirty="0" err="1" smtClean="0">
                <a:latin typeface="Novecento wide Book" pitchFamily="50" charset="0"/>
              </a:rPr>
              <a:t>Change</a:t>
            </a:r>
            <a:endParaRPr lang="es-PE" b="1" dirty="0">
              <a:latin typeface="Novecento wide Book" pitchFamily="50" charset="0"/>
            </a:endParaRPr>
          </a:p>
        </p:txBody>
      </p:sp>
      <p:cxnSp>
        <p:nvCxnSpPr>
          <p:cNvPr id="12" name="11 Conector recto de flecha"/>
          <p:cNvCxnSpPr/>
          <p:nvPr/>
        </p:nvCxnSpPr>
        <p:spPr>
          <a:xfrm flipV="1">
            <a:off x="1691604" y="1799838"/>
            <a:ext cx="0" cy="4248472"/>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3" name="12 Conector recto de flecha"/>
          <p:cNvCxnSpPr/>
          <p:nvPr/>
        </p:nvCxnSpPr>
        <p:spPr>
          <a:xfrm>
            <a:off x="1691604" y="6021030"/>
            <a:ext cx="5485872" cy="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4" name="13 Forma libre"/>
          <p:cNvSpPr/>
          <p:nvPr/>
        </p:nvSpPr>
        <p:spPr>
          <a:xfrm>
            <a:off x="1691604" y="3066365"/>
            <a:ext cx="4261736" cy="2954664"/>
          </a:xfrm>
          <a:custGeom>
            <a:avLst/>
            <a:gdLst>
              <a:gd name="connsiteX0" fmla="*/ 0 w 5859624"/>
              <a:gd name="connsiteY0" fmla="*/ 4273420 h 4273420"/>
              <a:gd name="connsiteX1" fmla="*/ 2519265 w 5859624"/>
              <a:gd name="connsiteY1" fmla="*/ 3265714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310743 w 5859624"/>
              <a:gd name="connsiteY2" fmla="*/ 2164702 h 4273420"/>
              <a:gd name="connsiteX3" fmla="*/ 5859624 w 5859624"/>
              <a:gd name="connsiteY3" fmla="*/ 0 h 4273420"/>
              <a:gd name="connsiteX0" fmla="*/ 0 w 5859624"/>
              <a:gd name="connsiteY0" fmla="*/ 4273420 h 4273420"/>
              <a:gd name="connsiteX1" fmla="*/ 2587260 w 5859624"/>
              <a:gd name="connsiteY1" fmla="*/ 3265715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62817 h 4273420"/>
              <a:gd name="connsiteX2" fmla="*/ 4469398 w 5859624"/>
              <a:gd name="connsiteY2" fmla="*/ 2091876 h 4273420"/>
              <a:gd name="connsiteX3" fmla="*/ 5859624 w 5859624"/>
              <a:gd name="connsiteY3" fmla="*/ 0 h 4273420"/>
              <a:gd name="connsiteX0" fmla="*/ 0 w 5859624"/>
              <a:gd name="connsiteY0" fmla="*/ 4273420 h 4273420"/>
              <a:gd name="connsiteX1" fmla="*/ 2609925 w 5859624"/>
              <a:gd name="connsiteY1" fmla="*/ 3314266 h 4273420"/>
              <a:gd name="connsiteX2" fmla="*/ 4469398 w 5859624"/>
              <a:gd name="connsiteY2" fmla="*/ 2091876 h 4273420"/>
              <a:gd name="connsiteX3" fmla="*/ 5859624 w 5859624"/>
              <a:gd name="connsiteY3" fmla="*/ 0 h 4273420"/>
              <a:gd name="connsiteX0" fmla="*/ 0 w 5859624"/>
              <a:gd name="connsiteY0" fmla="*/ 4273420 h 4273420"/>
              <a:gd name="connsiteX1" fmla="*/ 1050718 w 5859624"/>
              <a:gd name="connsiteY1" fmla="*/ 3900972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09925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96047 w 5859624"/>
              <a:gd name="connsiteY1" fmla="*/ 3925248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667767 w 5859624"/>
              <a:gd name="connsiteY2" fmla="*/ 3314266 h 4273420"/>
              <a:gd name="connsiteX3" fmla="*/ 4469398 w 5859624"/>
              <a:gd name="connsiteY3" fmla="*/ 2091876 h 4273420"/>
              <a:gd name="connsiteX4" fmla="*/ 5859624 w 5859624"/>
              <a:gd name="connsiteY4" fmla="*/ 0 h 4273420"/>
              <a:gd name="connsiteX0" fmla="*/ 0 w 5859624"/>
              <a:gd name="connsiteY0" fmla="*/ 4273420 h 4273420"/>
              <a:gd name="connsiteX1" fmla="*/ 1072910 w 5859624"/>
              <a:gd name="connsiteY1" fmla="*/ 3962420 h 4273420"/>
              <a:gd name="connsiteX2" fmla="*/ 2702473 w 5859624"/>
              <a:gd name="connsiteY2" fmla="*/ 3314266 h 4273420"/>
              <a:gd name="connsiteX3" fmla="*/ 4469398 w 5859624"/>
              <a:gd name="connsiteY3" fmla="*/ 2091876 h 4273420"/>
              <a:gd name="connsiteX4" fmla="*/ 5859624 w 5859624"/>
              <a:gd name="connsiteY4" fmla="*/ 0 h 4273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9624" h="4273420">
                <a:moveTo>
                  <a:pt x="0" y="4273420"/>
                </a:moveTo>
                <a:lnTo>
                  <a:pt x="1072910" y="3962420"/>
                </a:lnTo>
                <a:cubicBezTo>
                  <a:pt x="1507899" y="3851113"/>
                  <a:pt x="2136392" y="3626023"/>
                  <a:pt x="2702473" y="3314266"/>
                </a:cubicBezTo>
                <a:cubicBezTo>
                  <a:pt x="3268554" y="3002509"/>
                  <a:pt x="3943206" y="2644254"/>
                  <a:pt x="4469398" y="2091876"/>
                </a:cubicBezTo>
                <a:cubicBezTo>
                  <a:pt x="4995590" y="1539498"/>
                  <a:pt x="5363547" y="810208"/>
                  <a:pt x="5859624" y="0"/>
                </a:cubicBezTo>
              </a:path>
            </a:pathLst>
          </a:custGeom>
          <a:ln w="381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5" name="14 Forma libre"/>
          <p:cNvSpPr/>
          <p:nvPr/>
        </p:nvSpPr>
        <p:spPr>
          <a:xfrm>
            <a:off x="1691604" y="5255920"/>
            <a:ext cx="4392488" cy="765110"/>
          </a:xfrm>
          <a:custGeom>
            <a:avLst/>
            <a:gdLst>
              <a:gd name="connsiteX0" fmla="*/ 0 w 4982547"/>
              <a:gd name="connsiteY0" fmla="*/ 765110 h 765110"/>
              <a:gd name="connsiteX1" fmla="*/ 1772817 w 4982547"/>
              <a:gd name="connsiteY1" fmla="*/ 597159 h 765110"/>
              <a:gd name="connsiteX2" fmla="*/ 3060441 w 4982547"/>
              <a:gd name="connsiteY2" fmla="*/ 447869 h 765110"/>
              <a:gd name="connsiteX3" fmla="*/ 3900196 w 4982547"/>
              <a:gd name="connsiteY3" fmla="*/ 279918 h 765110"/>
              <a:gd name="connsiteX4" fmla="*/ 4982547 w 4982547"/>
              <a:gd name="connsiteY4" fmla="*/ 0 h 765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547" h="765110">
                <a:moveTo>
                  <a:pt x="0" y="765110"/>
                </a:moveTo>
                <a:lnTo>
                  <a:pt x="1772817" y="597159"/>
                </a:lnTo>
                <a:cubicBezTo>
                  <a:pt x="2282891" y="544285"/>
                  <a:pt x="2705878" y="500743"/>
                  <a:pt x="3060441" y="447869"/>
                </a:cubicBezTo>
                <a:cubicBezTo>
                  <a:pt x="3415004" y="394995"/>
                  <a:pt x="3579845" y="354563"/>
                  <a:pt x="3900196" y="279918"/>
                </a:cubicBezTo>
                <a:cubicBezTo>
                  <a:pt x="4220547" y="205273"/>
                  <a:pt x="4814596" y="59094"/>
                  <a:pt x="4982547" y="0"/>
                </a:cubicBezTo>
              </a:path>
            </a:pathLst>
          </a:cu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18" name="17 CuadroTexto"/>
          <p:cNvSpPr txBox="1"/>
          <p:nvPr/>
        </p:nvSpPr>
        <p:spPr>
          <a:xfrm>
            <a:off x="3608841" y="6074132"/>
            <a:ext cx="1380506" cy="461665"/>
          </a:xfrm>
          <a:prstGeom prst="rect">
            <a:avLst/>
          </a:prstGeom>
          <a:noFill/>
        </p:spPr>
        <p:txBody>
          <a:bodyPr wrap="none" rtlCol="0">
            <a:spAutoFit/>
          </a:bodyPr>
          <a:lstStyle/>
          <a:p>
            <a:r>
              <a:rPr lang="es-PE" sz="2400" b="1" dirty="0" smtClean="0">
                <a:solidFill>
                  <a:schemeClr val="accent1"/>
                </a:solidFill>
              </a:rPr>
              <a:t>Tiempo</a:t>
            </a:r>
            <a:endParaRPr lang="es-PE" sz="2800" b="1" dirty="0">
              <a:solidFill>
                <a:schemeClr val="accent1"/>
              </a:solidFill>
            </a:endParaRPr>
          </a:p>
        </p:txBody>
      </p:sp>
      <p:sp>
        <p:nvSpPr>
          <p:cNvPr id="19" name="18 Forma libre"/>
          <p:cNvSpPr/>
          <p:nvPr/>
        </p:nvSpPr>
        <p:spPr>
          <a:xfrm>
            <a:off x="1909815" y="1625810"/>
            <a:ext cx="5076750" cy="2300635"/>
          </a:xfrm>
          <a:custGeom>
            <a:avLst/>
            <a:gdLst>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454434 w 4676503"/>
              <a:gd name="connsiteY6" fmla="*/ 1672046 h 2129246"/>
              <a:gd name="connsiteX7" fmla="*/ 4676503 w 4676503"/>
              <a:gd name="connsiteY7" fmla="*/ 2129246 h 2129246"/>
              <a:gd name="connsiteX0" fmla="*/ 0 w 4676503"/>
              <a:gd name="connsiteY0" fmla="*/ 0 h 2129246"/>
              <a:gd name="connsiteX1" fmla="*/ 1018903 w 4676503"/>
              <a:gd name="connsiteY1" fmla="*/ 104503 h 2129246"/>
              <a:gd name="connsiteX2" fmla="*/ 2312126 w 4676503"/>
              <a:gd name="connsiteY2" fmla="*/ 313509 h 2129246"/>
              <a:gd name="connsiteX3" fmla="*/ 3108960 w 4676503"/>
              <a:gd name="connsiteY3" fmla="*/ 548640 h 2129246"/>
              <a:gd name="connsiteX4" fmla="*/ 3683726 w 4676503"/>
              <a:gd name="connsiteY4" fmla="*/ 862149 h 2129246"/>
              <a:gd name="connsiteX5" fmla="*/ 4101737 w 4676503"/>
              <a:gd name="connsiteY5" fmla="*/ 1214846 h 2129246"/>
              <a:gd name="connsiteX6" fmla="*/ 4585063 w 4676503"/>
              <a:gd name="connsiteY6" fmla="*/ 1815737 h 2129246"/>
              <a:gd name="connsiteX7" fmla="*/ 4676503 w 4676503"/>
              <a:gd name="connsiteY7" fmla="*/ 2129246 h 2129246"/>
              <a:gd name="connsiteX0" fmla="*/ 0 w 4859383"/>
              <a:gd name="connsiteY0" fmla="*/ 0 h 2272937"/>
              <a:gd name="connsiteX1" fmla="*/ 1018903 w 4859383"/>
              <a:gd name="connsiteY1" fmla="*/ 104503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13509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54864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08960 w 4859383"/>
              <a:gd name="connsiteY3" fmla="*/ 640080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1005840 w 4859383"/>
              <a:gd name="connsiteY1" fmla="*/ 156754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312126 w 4859383"/>
              <a:gd name="connsiteY2" fmla="*/ 391886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627017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83726 w 4859383"/>
              <a:gd name="connsiteY4" fmla="*/ 862149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72937"/>
              <a:gd name="connsiteX1" fmla="*/ 992777 w 4859383"/>
              <a:gd name="connsiteY1" fmla="*/ 222068 h 2272937"/>
              <a:gd name="connsiteX2" fmla="*/ 2286001 w 4859383"/>
              <a:gd name="connsiteY2" fmla="*/ 496389 h 2272937"/>
              <a:gd name="connsiteX3" fmla="*/ 3135086 w 4859383"/>
              <a:gd name="connsiteY3" fmla="*/ 705394 h 2272937"/>
              <a:gd name="connsiteX4" fmla="*/ 3670663 w 4859383"/>
              <a:gd name="connsiteY4" fmla="*/ 901337 h 2272937"/>
              <a:gd name="connsiteX5" fmla="*/ 4101737 w 4859383"/>
              <a:gd name="connsiteY5" fmla="*/ 1214846 h 2272937"/>
              <a:gd name="connsiteX6" fmla="*/ 4585063 w 4859383"/>
              <a:gd name="connsiteY6" fmla="*/ 1815737 h 2272937"/>
              <a:gd name="connsiteX7" fmla="*/ 4859383 w 4859383"/>
              <a:gd name="connsiteY7" fmla="*/ 2272937 h 2272937"/>
              <a:gd name="connsiteX0" fmla="*/ 0 w 4859383"/>
              <a:gd name="connsiteY0" fmla="*/ 0 h 2207623"/>
              <a:gd name="connsiteX1" fmla="*/ 992777 w 4859383"/>
              <a:gd name="connsiteY1" fmla="*/ 156754 h 2207623"/>
              <a:gd name="connsiteX2" fmla="*/ 2286001 w 4859383"/>
              <a:gd name="connsiteY2" fmla="*/ 431075 h 2207623"/>
              <a:gd name="connsiteX3" fmla="*/ 3135086 w 4859383"/>
              <a:gd name="connsiteY3" fmla="*/ 640080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431075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0 h 2207623"/>
              <a:gd name="connsiteX1" fmla="*/ 992777 w 4859383"/>
              <a:gd name="connsiteY1" fmla="*/ 156754 h 2207623"/>
              <a:gd name="connsiteX2" fmla="*/ 2286001 w 4859383"/>
              <a:gd name="connsiteY2" fmla="*/ 326572 h 2207623"/>
              <a:gd name="connsiteX3" fmla="*/ 3161212 w 4859383"/>
              <a:gd name="connsiteY3" fmla="*/ 613955 h 2207623"/>
              <a:gd name="connsiteX4" fmla="*/ 3670663 w 4859383"/>
              <a:gd name="connsiteY4" fmla="*/ 836023 h 2207623"/>
              <a:gd name="connsiteX5" fmla="*/ 4101737 w 4859383"/>
              <a:gd name="connsiteY5" fmla="*/ 1149532 h 2207623"/>
              <a:gd name="connsiteX6" fmla="*/ 4585063 w 4859383"/>
              <a:gd name="connsiteY6" fmla="*/ 1750423 h 2207623"/>
              <a:gd name="connsiteX7" fmla="*/ 4859383 w 4859383"/>
              <a:gd name="connsiteY7" fmla="*/ 2207623 h 2207623"/>
              <a:gd name="connsiteX0" fmla="*/ 0 w 4859383"/>
              <a:gd name="connsiteY0" fmla="*/ 19330 h 2226953"/>
              <a:gd name="connsiteX1" fmla="*/ 1136468 w 4859383"/>
              <a:gd name="connsiteY1" fmla="*/ 19330 h 2226953"/>
              <a:gd name="connsiteX2" fmla="*/ 2286001 w 4859383"/>
              <a:gd name="connsiteY2" fmla="*/ 345902 h 2226953"/>
              <a:gd name="connsiteX3" fmla="*/ 3161212 w 4859383"/>
              <a:gd name="connsiteY3" fmla="*/ 633285 h 2226953"/>
              <a:gd name="connsiteX4" fmla="*/ 3670663 w 4859383"/>
              <a:gd name="connsiteY4" fmla="*/ 855353 h 2226953"/>
              <a:gd name="connsiteX5" fmla="*/ 4101737 w 4859383"/>
              <a:gd name="connsiteY5" fmla="*/ 1168862 h 2226953"/>
              <a:gd name="connsiteX6" fmla="*/ 4585063 w 4859383"/>
              <a:gd name="connsiteY6" fmla="*/ 1769753 h 2226953"/>
              <a:gd name="connsiteX7" fmla="*/ 4859383 w 4859383"/>
              <a:gd name="connsiteY7" fmla="*/ 2226953 h 2226953"/>
              <a:gd name="connsiteX0" fmla="*/ 0 w 4833258"/>
              <a:gd name="connsiteY0" fmla="*/ 0 h 2495005"/>
              <a:gd name="connsiteX1" fmla="*/ 1110343 w 4833258"/>
              <a:gd name="connsiteY1" fmla="*/ 287382 h 2495005"/>
              <a:gd name="connsiteX2" fmla="*/ 2259876 w 4833258"/>
              <a:gd name="connsiteY2" fmla="*/ 613954 h 2495005"/>
              <a:gd name="connsiteX3" fmla="*/ 3135087 w 4833258"/>
              <a:gd name="connsiteY3" fmla="*/ 901337 h 2495005"/>
              <a:gd name="connsiteX4" fmla="*/ 3644538 w 4833258"/>
              <a:gd name="connsiteY4" fmla="*/ 1123405 h 2495005"/>
              <a:gd name="connsiteX5" fmla="*/ 4075612 w 4833258"/>
              <a:gd name="connsiteY5" fmla="*/ 1436914 h 2495005"/>
              <a:gd name="connsiteX6" fmla="*/ 4558938 w 4833258"/>
              <a:gd name="connsiteY6" fmla="*/ 2037805 h 2495005"/>
              <a:gd name="connsiteX7" fmla="*/ 4833258 w 4833258"/>
              <a:gd name="connsiteY7" fmla="*/ 2495005 h 2495005"/>
              <a:gd name="connsiteX0" fmla="*/ 0 w 4833258"/>
              <a:gd name="connsiteY0" fmla="*/ 0 h 2442754"/>
              <a:gd name="connsiteX1" fmla="*/ 1110343 w 4833258"/>
              <a:gd name="connsiteY1" fmla="*/ 235131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59876 w 4833258"/>
              <a:gd name="connsiteY2" fmla="*/ 561703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72939 w 4833258"/>
              <a:gd name="connsiteY2" fmla="*/ 522514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35087 w 4833258"/>
              <a:gd name="connsiteY3" fmla="*/ 849086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8 w 4833258"/>
              <a:gd name="connsiteY4" fmla="*/ 1071154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65927 w 4833258"/>
              <a:gd name="connsiteY4" fmla="*/ 105511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833258"/>
              <a:gd name="connsiteY0" fmla="*/ 0 h 2442754"/>
              <a:gd name="connsiteX1" fmla="*/ 1149531 w 4833258"/>
              <a:gd name="connsiteY1" fmla="*/ 169817 h 2442754"/>
              <a:gd name="connsiteX2" fmla="*/ 2288981 w 4833258"/>
              <a:gd name="connsiteY2" fmla="*/ 506472 h 2442754"/>
              <a:gd name="connsiteX3" fmla="*/ 3161824 w 4833258"/>
              <a:gd name="connsiteY3" fmla="*/ 843738 h 2442754"/>
              <a:gd name="connsiteX4" fmla="*/ 3644537 w 4833258"/>
              <a:gd name="connsiteY4" fmla="*/ 1076502 h 2442754"/>
              <a:gd name="connsiteX5" fmla="*/ 4075612 w 4833258"/>
              <a:gd name="connsiteY5" fmla="*/ 1384663 h 2442754"/>
              <a:gd name="connsiteX6" fmla="*/ 4558938 w 4833258"/>
              <a:gd name="connsiteY6" fmla="*/ 1985554 h 2442754"/>
              <a:gd name="connsiteX7" fmla="*/ 4833258 w 4833258"/>
              <a:gd name="connsiteY7" fmla="*/ 2442754 h 2442754"/>
              <a:gd name="connsiteX0" fmla="*/ 0 w 4940205"/>
              <a:gd name="connsiteY0" fmla="*/ 0 h 2383933"/>
              <a:gd name="connsiteX1" fmla="*/ 1256478 w 4940205"/>
              <a:gd name="connsiteY1" fmla="*/ 110996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40205"/>
              <a:gd name="connsiteY0" fmla="*/ 0 h 2383933"/>
              <a:gd name="connsiteX1" fmla="*/ 1176267 w 4940205"/>
              <a:gd name="connsiteY1" fmla="*/ 46827 h 2383933"/>
              <a:gd name="connsiteX2" fmla="*/ 2395928 w 4940205"/>
              <a:gd name="connsiteY2" fmla="*/ 447651 h 2383933"/>
              <a:gd name="connsiteX3" fmla="*/ 3268771 w 4940205"/>
              <a:gd name="connsiteY3" fmla="*/ 784917 h 2383933"/>
              <a:gd name="connsiteX4" fmla="*/ 3751484 w 4940205"/>
              <a:gd name="connsiteY4" fmla="*/ 1017681 h 2383933"/>
              <a:gd name="connsiteX5" fmla="*/ 4182559 w 4940205"/>
              <a:gd name="connsiteY5" fmla="*/ 1325842 h 2383933"/>
              <a:gd name="connsiteX6" fmla="*/ 4665885 w 4940205"/>
              <a:gd name="connsiteY6" fmla="*/ 1926733 h 2383933"/>
              <a:gd name="connsiteX7" fmla="*/ 4940205 w 4940205"/>
              <a:gd name="connsiteY7" fmla="*/ 2383933 h 2383933"/>
              <a:gd name="connsiteX0" fmla="*/ 0 w 4924163"/>
              <a:gd name="connsiteY0" fmla="*/ 0 h 2426712"/>
              <a:gd name="connsiteX1" fmla="*/ 1160225 w 4924163"/>
              <a:gd name="connsiteY1" fmla="*/ 89606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24163"/>
              <a:gd name="connsiteY0" fmla="*/ 0 h 2426712"/>
              <a:gd name="connsiteX1" fmla="*/ 1165572 w 4924163"/>
              <a:gd name="connsiteY1" fmla="*/ 127038 h 2426712"/>
              <a:gd name="connsiteX2" fmla="*/ 2379886 w 4924163"/>
              <a:gd name="connsiteY2" fmla="*/ 490430 h 2426712"/>
              <a:gd name="connsiteX3" fmla="*/ 3252729 w 4924163"/>
              <a:gd name="connsiteY3" fmla="*/ 827696 h 2426712"/>
              <a:gd name="connsiteX4" fmla="*/ 3735442 w 4924163"/>
              <a:gd name="connsiteY4" fmla="*/ 1060460 h 2426712"/>
              <a:gd name="connsiteX5" fmla="*/ 4166517 w 4924163"/>
              <a:gd name="connsiteY5" fmla="*/ 1368621 h 2426712"/>
              <a:gd name="connsiteX6" fmla="*/ 4649843 w 4924163"/>
              <a:gd name="connsiteY6" fmla="*/ 1969512 h 2426712"/>
              <a:gd name="connsiteX7" fmla="*/ 4924163 w 4924163"/>
              <a:gd name="connsiteY7" fmla="*/ 2426712 h 2426712"/>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692046 w 4966366"/>
              <a:gd name="connsiteY6" fmla="*/ 2025783 h 2482983"/>
              <a:gd name="connsiteX7" fmla="*/ 4966366 w 4966366"/>
              <a:gd name="connsiteY7" fmla="*/ 2482983 h 2482983"/>
              <a:gd name="connsiteX0" fmla="*/ 0 w 4966366"/>
              <a:gd name="connsiteY0" fmla="*/ 0 h 2482983"/>
              <a:gd name="connsiteX1" fmla="*/ 1207775 w 4966366"/>
              <a:gd name="connsiteY1" fmla="*/ 183309 h 2482983"/>
              <a:gd name="connsiteX2" fmla="*/ 2422089 w 4966366"/>
              <a:gd name="connsiteY2" fmla="*/ 546701 h 2482983"/>
              <a:gd name="connsiteX3" fmla="*/ 3294932 w 4966366"/>
              <a:gd name="connsiteY3" fmla="*/ 883967 h 2482983"/>
              <a:gd name="connsiteX4" fmla="*/ 3777645 w 4966366"/>
              <a:gd name="connsiteY4" fmla="*/ 1116731 h 2482983"/>
              <a:gd name="connsiteX5" fmla="*/ 4208720 w 4966366"/>
              <a:gd name="connsiteY5" fmla="*/ 1424892 h 2482983"/>
              <a:gd name="connsiteX6" fmla="*/ 4739671 w 4966366"/>
              <a:gd name="connsiteY6" fmla="*/ 1997208 h 2482983"/>
              <a:gd name="connsiteX7" fmla="*/ 4966366 w 4966366"/>
              <a:gd name="connsiteY7" fmla="*/ 2482983 h 2482983"/>
              <a:gd name="connsiteX0" fmla="*/ 0 w 5023289"/>
              <a:gd name="connsiteY0" fmla="*/ 0 h 2482983"/>
              <a:gd name="connsiteX1" fmla="*/ 1207775 w 5023289"/>
              <a:gd name="connsiteY1" fmla="*/ 183309 h 2482983"/>
              <a:gd name="connsiteX2" fmla="*/ 2422089 w 5023289"/>
              <a:gd name="connsiteY2" fmla="*/ 546701 h 2482983"/>
              <a:gd name="connsiteX3" fmla="*/ 3294932 w 5023289"/>
              <a:gd name="connsiteY3" fmla="*/ 883967 h 2482983"/>
              <a:gd name="connsiteX4" fmla="*/ 3777645 w 5023289"/>
              <a:gd name="connsiteY4" fmla="*/ 1116731 h 2482983"/>
              <a:gd name="connsiteX5" fmla="*/ 4208720 w 5023289"/>
              <a:gd name="connsiteY5" fmla="*/ 1424892 h 2482983"/>
              <a:gd name="connsiteX6" fmla="*/ 4739671 w 5023289"/>
              <a:gd name="connsiteY6" fmla="*/ 1997208 h 2482983"/>
              <a:gd name="connsiteX7" fmla="*/ 5014016 w 5023289"/>
              <a:gd name="connsiteY7" fmla="*/ 2389644 h 2482983"/>
              <a:gd name="connsiteX8" fmla="*/ 4966366 w 5023289"/>
              <a:gd name="connsiteY8" fmla="*/ 2482983 h 2482983"/>
              <a:gd name="connsiteX0" fmla="*/ 0 w 5080666"/>
              <a:gd name="connsiteY0" fmla="*/ 0 h 2530608"/>
              <a:gd name="connsiteX1" fmla="*/ 1207775 w 5080666"/>
              <a:gd name="connsiteY1" fmla="*/ 183309 h 2530608"/>
              <a:gd name="connsiteX2" fmla="*/ 2422089 w 5080666"/>
              <a:gd name="connsiteY2" fmla="*/ 546701 h 2530608"/>
              <a:gd name="connsiteX3" fmla="*/ 3294932 w 5080666"/>
              <a:gd name="connsiteY3" fmla="*/ 883967 h 2530608"/>
              <a:gd name="connsiteX4" fmla="*/ 3777645 w 5080666"/>
              <a:gd name="connsiteY4" fmla="*/ 1116731 h 2530608"/>
              <a:gd name="connsiteX5" fmla="*/ 4208720 w 5080666"/>
              <a:gd name="connsiteY5" fmla="*/ 1424892 h 2530608"/>
              <a:gd name="connsiteX6" fmla="*/ 4739671 w 5080666"/>
              <a:gd name="connsiteY6" fmla="*/ 1997208 h 2530608"/>
              <a:gd name="connsiteX7" fmla="*/ 5014016 w 5080666"/>
              <a:gd name="connsiteY7" fmla="*/ 2389644 h 2530608"/>
              <a:gd name="connsiteX8" fmla="*/ 5080666 w 5080666"/>
              <a:gd name="connsiteY8" fmla="*/ 2530608 h 253060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5014016 w 5099716"/>
              <a:gd name="connsiteY7" fmla="*/ 2389644 h 2549658"/>
              <a:gd name="connsiteX8" fmla="*/ 5099716 w 5099716"/>
              <a:gd name="connsiteY8" fmla="*/ 2549658 h 2549658"/>
              <a:gd name="connsiteX0" fmla="*/ 0 w 5099716"/>
              <a:gd name="connsiteY0" fmla="*/ 0 h 2549658"/>
              <a:gd name="connsiteX1" fmla="*/ 1207775 w 5099716"/>
              <a:gd name="connsiteY1" fmla="*/ 183309 h 2549658"/>
              <a:gd name="connsiteX2" fmla="*/ 2422089 w 5099716"/>
              <a:gd name="connsiteY2" fmla="*/ 546701 h 2549658"/>
              <a:gd name="connsiteX3" fmla="*/ 3294932 w 5099716"/>
              <a:gd name="connsiteY3" fmla="*/ 883967 h 2549658"/>
              <a:gd name="connsiteX4" fmla="*/ 3777645 w 5099716"/>
              <a:gd name="connsiteY4" fmla="*/ 1116731 h 2549658"/>
              <a:gd name="connsiteX5" fmla="*/ 4208720 w 5099716"/>
              <a:gd name="connsiteY5" fmla="*/ 1424892 h 2549658"/>
              <a:gd name="connsiteX6" fmla="*/ 4739671 w 5099716"/>
              <a:gd name="connsiteY6" fmla="*/ 1997208 h 2549658"/>
              <a:gd name="connsiteX7" fmla="*/ 4956866 w 5099716"/>
              <a:gd name="connsiteY7" fmla="*/ 2275344 h 2549658"/>
              <a:gd name="connsiteX8" fmla="*/ 5099716 w 5099716"/>
              <a:gd name="connsiteY8" fmla="*/ 2549658 h 2549658"/>
              <a:gd name="connsiteX0" fmla="*/ 0 w 5147341"/>
              <a:gd name="connsiteY0" fmla="*/ 0 h 2540133"/>
              <a:gd name="connsiteX1" fmla="*/ 1207775 w 5147341"/>
              <a:gd name="connsiteY1" fmla="*/ 183309 h 2540133"/>
              <a:gd name="connsiteX2" fmla="*/ 2422089 w 5147341"/>
              <a:gd name="connsiteY2" fmla="*/ 546701 h 2540133"/>
              <a:gd name="connsiteX3" fmla="*/ 3294932 w 5147341"/>
              <a:gd name="connsiteY3" fmla="*/ 883967 h 2540133"/>
              <a:gd name="connsiteX4" fmla="*/ 3777645 w 5147341"/>
              <a:gd name="connsiteY4" fmla="*/ 1116731 h 2540133"/>
              <a:gd name="connsiteX5" fmla="*/ 4208720 w 5147341"/>
              <a:gd name="connsiteY5" fmla="*/ 1424892 h 2540133"/>
              <a:gd name="connsiteX6" fmla="*/ 4739671 w 5147341"/>
              <a:gd name="connsiteY6" fmla="*/ 1997208 h 2540133"/>
              <a:gd name="connsiteX7" fmla="*/ 4956866 w 5147341"/>
              <a:gd name="connsiteY7" fmla="*/ 2275344 h 2540133"/>
              <a:gd name="connsiteX8" fmla="*/ 5147341 w 5147341"/>
              <a:gd name="connsiteY8" fmla="*/ 2540133 h 254013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56866 w 5099716"/>
              <a:gd name="connsiteY7" fmla="*/ 2275344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39671 w 5099716"/>
              <a:gd name="connsiteY6" fmla="*/ 1997208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4734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49196 w 5099716"/>
              <a:gd name="connsiteY6" fmla="*/ 198768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20621 w 5099716"/>
              <a:gd name="connsiteY6" fmla="*/ 1892433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08720 w 5099716"/>
              <a:gd name="connsiteY5" fmla="*/ 1424892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01571 w 5099716"/>
              <a:gd name="connsiteY6" fmla="*/ 1901958 h 2559183"/>
              <a:gd name="connsiteX7" fmla="*/ 4966391 w 5099716"/>
              <a:gd name="connsiteY7" fmla="*/ 2284869 h 2559183"/>
              <a:gd name="connsiteX8" fmla="*/ 5099716 w 5099716"/>
              <a:gd name="connsiteY8" fmla="*/ 2559183 h 2559183"/>
              <a:gd name="connsiteX0" fmla="*/ 0 w 5099716"/>
              <a:gd name="connsiteY0" fmla="*/ 0 h 2559183"/>
              <a:gd name="connsiteX1" fmla="*/ 1207775 w 5099716"/>
              <a:gd name="connsiteY1" fmla="*/ 183309 h 2559183"/>
              <a:gd name="connsiteX2" fmla="*/ 2422089 w 5099716"/>
              <a:gd name="connsiteY2" fmla="*/ 546701 h 2559183"/>
              <a:gd name="connsiteX3" fmla="*/ 3294932 w 5099716"/>
              <a:gd name="connsiteY3" fmla="*/ 883967 h 2559183"/>
              <a:gd name="connsiteX4" fmla="*/ 3777645 w 5099716"/>
              <a:gd name="connsiteY4" fmla="*/ 1116731 h 2559183"/>
              <a:gd name="connsiteX5" fmla="*/ 4237295 w 5099716"/>
              <a:gd name="connsiteY5" fmla="*/ 1415367 h 2559183"/>
              <a:gd name="connsiteX6" fmla="*/ 4764633 w 5099716"/>
              <a:gd name="connsiteY6" fmla="*/ 1854662 h 2559183"/>
              <a:gd name="connsiteX7" fmla="*/ 4966391 w 5099716"/>
              <a:gd name="connsiteY7" fmla="*/ 2284869 h 2559183"/>
              <a:gd name="connsiteX8" fmla="*/ 5099716 w 5099716"/>
              <a:gd name="connsiteY8" fmla="*/ 2559183 h 2559183"/>
              <a:gd name="connsiteX0" fmla="*/ 0 w 5068184"/>
              <a:gd name="connsiteY0" fmla="*/ 0 h 2638010"/>
              <a:gd name="connsiteX1" fmla="*/ 1207775 w 5068184"/>
              <a:gd name="connsiteY1" fmla="*/ 183309 h 2638010"/>
              <a:gd name="connsiteX2" fmla="*/ 2422089 w 5068184"/>
              <a:gd name="connsiteY2" fmla="*/ 546701 h 2638010"/>
              <a:gd name="connsiteX3" fmla="*/ 3294932 w 5068184"/>
              <a:gd name="connsiteY3" fmla="*/ 883967 h 2638010"/>
              <a:gd name="connsiteX4" fmla="*/ 3777645 w 5068184"/>
              <a:gd name="connsiteY4" fmla="*/ 1116731 h 2638010"/>
              <a:gd name="connsiteX5" fmla="*/ 4237295 w 5068184"/>
              <a:gd name="connsiteY5" fmla="*/ 1415367 h 2638010"/>
              <a:gd name="connsiteX6" fmla="*/ 4764633 w 5068184"/>
              <a:gd name="connsiteY6" fmla="*/ 1854662 h 2638010"/>
              <a:gd name="connsiteX7" fmla="*/ 4966391 w 5068184"/>
              <a:gd name="connsiteY7" fmla="*/ 2284869 h 2638010"/>
              <a:gd name="connsiteX8" fmla="*/ 5068184 w 5068184"/>
              <a:gd name="connsiteY8" fmla="*/ 2638010 h 2638010"/>
              <a:gd name="connsiteX0" fmla="*/ 0 w 5090764"/>
              <a:gd name="connsiteY0" fmla="*/ 0 h 2638010"/>
              <a:gd name="connsiteX1" fmla="*/ 1207775 w 5090764"/>
              <a:gd name="connsiteY1" fmla="*/ 183309 h 2638010"/>
              <a:gd name="connsiteX2" fmla="*/ 2422089 w 5090764"/>
              <a:gd name="connsiteY2" fmla="*/ 546701 h 2638010"/>
              <a:gd name="connsiteX3" fmla="*/ 3294932 w 5090764"/>
              <a:gd name="connsiteY3" fmla="*/ 883967 h 2638010"/>
              <a:gd name="connsiteX4" fmla="*/ 3777645 w 5090764"/>
              <a:gd name="connsiteY4" fmla="*/ 1116731 h 2638010"/>
              <a:gd name="connsiteX5" fmla="*/ 4237295 w 5090764"/>
              <a:gd name="connsiteY5" fmla="*/ 1415367 h 2638010"/>
              <a:gd name="connsiteX6" fmla="*/ 4764633 w 5090764"/>
              <a:gd name="connsiteY6" fmla="*/ 1854662 h 2638010"/>
              <a:gd name="connsiteX7" fmla="*/ 5076750 w 5090764"/>
              <a:gd name="connsiteY7" fmla="*/ 2300635 h 2638010"/>
              <a:gd name="connsiteX8" fmla="*/ 5068184 w 5090764"/>
              <a:gd name="connsiteY8" fmla="*/ 2638010 h 2638010"/>
              <a:gd name="connsiteX0" fmla="*/ 0 w 5104152"/>
              <a:gd name="connsiteY0" fmla="*/ 0 h 2638010"/>
              <a:gd name="connsiteX1" fmla="*/ 1207775 w 5104152"/>
              <a:gd name="connsiteY1" fmla="*/ 183309 h 2638010"/>
              <a:gd name="connsiteX2" fmla="*/ 2422089 w 5104152"/>
              <a:gd name="connsiteY2" fmla="*/ 546701 h 2638010"/>
              <a:gd name="connsiteX3" fmla="*/ 3294932 w 5104152"/>
              <a:gd name="connsiteY3" fmla="*/ 883967 h 2638010"/>
              <a:gd name="connsiteX4" fmla="*/ 3777645 w 5104152"/>
              <a:gd name="connsiteY4" fmla="*/ 1116731 h 2638010"/>
              <a:gd name="connsiteX5" fmla="*/ 4237295 w 5104152"/>
              <a:gd name="connsiteY5" fmla="*/ 1415367 h 2638010"/>
              <a:gd name="connsiteX6" fmla="*/ 4764633 w 5104152"/>
              <a:gd name="connsiteY6" fmla="*/ 1854662 h 2638010"/>
              <a:gd name="connsiteX7" fmla="*/ 5076750 w 5104152"/>
              <a:gd name="connsiteY7" fmla="*/ 2300635 h 2638010"/>
              <a:gd name="connsiteX8" fmla="*/ 5090064 w 5104152"/>
              <a:gd name="connsiteY8" fmla="*/ 2284037 h 2638010"/>
              <a:gd name="connsiteX9" fmla="*/ 5068184 w 5104152"/>
              <a:gd name="connsiteY9" fmla="*/ 2638010 h 2638010"/>
              <a:gd name="connsiteX0" fmla="*/ 0 w 5767983"/>
              <a:gd name="connsiteY0" fmla="*/ 0 h 2638010"/>
              <a:gd name="connsiteX1" fmla="*/ 1207775 w 5767983"/>
              <a:gd name="connsiteY1" fmla="*/ 183309 h 2638010"/>
              <a:gd name="connsiteX2" fmla="*/ 2422089 w 5767983"/>
              <a:gd name="connsiteY2" fmla="*/ 546701 h 2638010"/>
              <a:gd name="connsiteX3" fmla="*/ 3294932 w 5767983"/>
              <a:gd name="connsiteY3" fmla="*/ 883967 h 2638010"/>
              <a:gd name="connsiteX4" fmla="*/ 3777645 w 5767983"/>
              <a:gd name="connsiteY4" fmla="*/ 1116731 h 2638010"/>
              <a:gd name="connsiteX5" fmla="*/ 4237295 w 5767983"/>
              <a:gd name="connsiteY5" fmla="*/ 1415367 h 2638010"/>
              <a:gd name="connsiteX6" fmla="*/ 4764633 w 5767983"/>
              <a:gd name="connsiteY6" fmla="*/ 1854662 h 2638010"/>
              <a:gd name="connsiteX7" fmla="*/ 5076750 w 5767983"/>
              <a:gd name="connsiteY7" fmla="*/ 2300635 h 2638010"/>
              <a:gd name="connsiteX8" fmla="*/ 5767981 w 5767983"/>
              <a:gd name="connsiteY8" fmla="*/ 2520520 h 2638010"/>
              <a:gd name="connsiteX9" fmla="*/ 5068184 w 5767983"/>
              <a:gd name="connsiteY9" fmla="*/ 2638010 h 2638010"/>
              <a:gd name="connsiteX0" fmla="*/ 0 w 5767983"/>
              <a:gd name="connsiteY0" fmla="*/ 0 h 2520520"/>
              <a:gd name="connsiteX1" fmla="*/ 1207775 w 5767983"/>
              <a:gd name="connsiteY1" fmla="*/ 183309 h 2520520"/>
              <a:gd name="connsiteX2" fmla="*/ 2422089 w 5767983"/>
              <a:gd name="connsiteY2" fmla="*/ 546701 h 2520520"/>
              <a:gd name="connsiteX3" fmla="*/ 3294932 w 5767983"/>
              <a:gd name="connsiteY3" fmla="*/ 883967 h 2520520"/>
              <a:gd name="connsiteX4" fmla="*/ 3777645 w 5767983"/>
              <a:gd name="connsiteY4" fmla="*/ 1116731 h 2520520"/>
              <a:gd name="connsiteX5" fmla="*/ 4237295 w 5767983"/>
              <a:gd name="connsiteY5" fmla="*/ 1415367 h 2520520"/>
              <a:gd name="connsiteX6" fmla="*/ 4764633 w 5767983"/>
              <a:gd name="connsiteY6" fmla="*/ 1854662 h 2520520"/>
              <a:gd name="connsiteX7" fmla="*/ 5076750 w 5767983"/>
              <a:gd name="connsiteY7" fmla="*/ 2300635 h 2520520"/>
              <a:gd name="connsiteX8" fmla="*/ 5767981 w 5767983"/>
              <a:gd name="connsiteY8" fmla="*/ 2520520 h 2520520"/>
              <a:gd name="connsiteX0" fmla="*/ 0 w 5076750"/>
              <a:gd name="connsiteY0" fmla="*/ 0 h 2300635"/>
              <a:gd name="connsiteX1" fmla="*/ 1207775 w 5076750"/>
              <a:gd name="connsiteY1" fmla="*/ 183309 h 2300635"/>
              <a:gd name="connsiteX2" fmla="*/ 2422089 w 5076750"/>
              <a:gd name="connsiteY2" fmla="*/ 546701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83967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77645 w 5076750"/>
              <a:gd name="connsiteY4" fmla="*/ 1116731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37295 w 5076750"/>
              <a:gd name="connsiteY5" fmla="*/ 1415367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36670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68826 w 5076750"/>
              <a:gd name="connsiteY5" fmla="*/ 1352305 h 2300635"/>
              <a:gd name="connsiteX6" fmla="*/ 4764633 w 5076750"/>
              <a:gd name="connsiteY6" fmla="*/ 1854662 h 2300635"/>
              <a:gd name="connsiteX7" fmla="*/ 5076750 w 5076750"/>
              <a:gd name="connsiteY7" fmla="*/ 2300635 h 2300635"/>
              <a:gd name="connsiteX0" fmla="*/ 0 w 5076750"/>
              <a:gd name="connsiteY0" fmla="*/ 0 h 2300635"/>
              <a:gd name="connsiteX1" fmla="*/ 1207775 w 5076750"/>
              <a:gd name="connsiteY1" fmla="*/ 183309 h 2300635"/>
              <a:gd name="connsiteX2" fmla="*/ 2422089 w 5076750"/>
              <a:gd name="connsiteY2" fmla="*/ 499405 h 2300635"/>
              <a:gd name="connsiteX3" fmla="*/ 3294932 w 5076750"/>
              <a:gd name="connsiteY3" fmla="*/ 820905 h 2300635"/>
              <a:gd name="connsiteX4" fmla="*/ 3793411 w 5076750"/>
              <a:gd name="connsiteY4" fmla="*/ 1069435 h 2300635"/>
              <a:gd name="connsiteX5" fmla="*/ 4237295 w 5076750"/>
              <a:gd name="connsiteY5" fmla="*/ 1352305 h 2300635"/>
              <a:gd name="connsiteX6" fmla="*/ 4764633 w 5076750"/>
              <a:gd name="connsiteY6" fmla="*/ 1854662 h 2300635"/>
              <a:gd name="connsiteX7" fmla="*/ 5076750 w 5076750"/>
              <a:gd name="connsiteY7" fmla="*/ 2300635 h 230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6750" h="2300635">
                <a:moveTo>
                  <a:pt x="0" y="0"/>
                </a:moveTo>
                <a:cubicBezTo>
                  <a:pt x="316774" y="26126"/>
                  <a:pt x="804094" y="100075"/>
                  <a:pt x="1207775" y="183309"/>
                </a:cubicBezTo>
                <a:cubicBezTo>
                  <a:pt x="1611456" y="266543"/>
                  <a:pt x="2074230" y="393139"/>
                  <a:pt x="2422089" y="499405"/>
                </a:cubicBezTo>
                <a:cubicBezTo>
                  <a:pt x="2769949" y="605671"/>
                  <a:pt x="3066378" y="725900"/>
                  <a:pt x="3294932" y="820905"/>
                </a:cubicBezTo>
                <a:cubicBezTo>
                  <a:pt x="3523486" y="915910"/>
                  <a:pt x="3636351" y="980868"/>
                  <a:pt x="3793411" y="1069435"/>
                </a:cubicBezTo>
                <a:cubicBezTo>
                  <a:pt x="3950471" y="1158002"/>
                  <a:pt x="4075425" y="1221434"/>
                  <a:pt x="4237295" y="1352305"/>
                </a:cubicBezTo>
                <a:cubicBezTo>
                  <a:pt x="4399165" y="1483176"/>
                  <a:pt x="4624724" y="1696607"/>
                  <a:pt x="4764633" y="1854662"/>
                </a:cubicBezTo>
                <a:cubicBezTo>
                  <a:pt x="4904542" y="2012717"/>
                  <a:pt x="5025139" y="2181776"/>
                  <a:pt x="5076750" y="2300635"/>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PE"/>
          </a:p>
        </p:txBody>
      </p:sp>
      <p:sp>
        <p:nvSpPr>
          <p:cNvPr id="20" name="19 CuadroTexto"/>
          <p:cNvSpPr txBox="1"/>
          <p:nvPr/>
        </p:nvSpPr>
        <p:spPr>
          <a:xfrm>
            <a:off x="4299094" y="1384339"/>
            <a:ext cx="2232248" cy="830997"/>
          </a:xfrm>
          <a:prstGeom prst="rect">
            <a:avLst/>
          </a:prstGeom>
          <a:noFill/>
        </p:spPr>
        <p:txBody>
          <a:bodyPr wrap="square" rtlCol="0">
            <a:spAutoFit/>
          </a:bodyPr>
          <a:lstStyle/>
          <a:p>
            <a:pPr algn="ctr"/>
            <a:r>
              <a:rPr lang="es-PE" sz="2400" b="1" dirty="0" smtClean="0">
                <a:solidFill>
                  <a:srgbClr val="FF0000"/>
                </a:solidFill>
              </a:rPr>
              <a:t>Respuesta al Cliente</a:t>
            </a:r>
            <a:endParaRPr lang="es-PE" sz="2400" b="1" dirty="0">
              <a:solidFill>
                <a:srgbClr val="FF0000"/>
              </a:solidFill>
            </a:endParaRPr>
          </a:p>
        </p:txBody>
      </p:sp>
      <p:sp>
        <p:nvSpPr>
          <p:cNvPr id="21" name="20 CuadroTexto"/>
          <p:cNvSpPr txBox="1"/>
          <p:nvPr/>
        </p:nvSpPr>
        <p:spPr>
          <a:xfrm>
            <a:off x="1076051" y="2086542"/>
            <a:ext cx="553998" cy="3888244"/>
          </a:xfrm>
          <a:prstGeom prst="rect">
            <a:avLst/>
          </a:prstGeom>
          <a:noFill/>
        </p:spPr>
        <p:txBody>
          <a:bodyPr vert="vert270" wrap="none" rtlCol="0">
            <a:spAutoFit/>
          </a:bodyPr>
          <a:lstStyle/>
          <a:p>
            <a:r>
              <a:rPr lang="es-PE" sz="2400" b="1" dirty="0" smtClean="0">
                <a:solidFill>
                  <a:schemeClr val="accent1"/>
                </a:solidFill>
              </a:rPr>
              <a:t>Costo del cambio (</a:t>
            </a:r>
            <a:r>
              <a:rPr lang="es-PE" sz="2400" b="1" dirty="0" err="1" smtClean="0">
                <a:solidFill>
                  <a:schemeClr val="accent1"/>
                </a:solidFill>
              </a:rPr>
              <a:t>CoC</a:t>
            </a:r>
            <a:r>
              <a:rPr lang="es-PE" sz="2400" b="1" dirty="0" smtClean="0">
                <a:solidFill>
                  <a:schemeClr val="accent1"/>
                </a:solidFill>
              </a:rPr>
              <a:t>)</a:t>
            </a:r>
            <a:endParaRPr lang="es-PE" sz="2400" b="1" dirty="0">
              <a:solidFill>
                <a:schemeClr val="accent1"/>
              </a:solidFill>
            </a:endParaRPr>
          </a:p>
        </p:txBody>
      </p:sp>
      <p:sp>
        <p:nvSpPr>
          <p:cNvPr id="22" name="21 CuadroTexto"/>
          <p:cNvSpPr txBox="1"/>
          <p:nvPr/>
        </p:nvSpPr>
        <p:spPr>
          <a:xfrm>
            <a:off x="3608841" y="3176727"/>
            <a:ext cx="2175409"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Actual</a:t>
            </a:r>
            <a:endParaRPr lang="es-PE" sz="2400" b="1" dirty="0">
              <a:solidFill>
                <a:srgbClr val="FFC000"/>
              </a:solidFill>
            </a:endParaRPr>
          </a:p>
        </p:txBody>
      </p:sp>
      <p:sp>
        <p:nvSpPr>
          <p:cNvPr id="23" name="22 CuadroTexto"/>
          <p:cNvSpPr txBox="1"/>
          <p:nvPr/>
        </p:nvSpPr>
        <p:spPr>
          <a:xfrm>
            <a:off x="5478201" y="5370621"/>
            <a:ext cx="2294186" cy="461665"/>
          </a:xfrm>
          <a:prstGeom prst="rect">
            <a:avLst/>
          </a:prstGeom>
          <a:noFill/>
        </p:spPr>
        <p:txBody>
          <a:bodyPr wrap="square" rtlCol="0">
            <a:spAutoFit/>
          </a:bodyPr>
          <a:lstStyle/>
          <a:p>
            <a:pPr algn="ctr"/>
            <a:r>
              <a:rPr lang="es-PE" sz="2400" b="1" dirty="0" err="1" smtClean="0">
                <a:solidFill>
                  <a:srgbClr val="FFC000"/>
                </a:solidFill>
              </a:rPr>
              <a:t>CoC</a:t>
            </a:r>
            <a:r>
              <a:rPr lang="es-PE" sz="2400" b="1" dirty="0">
                <a:solidFill>
                  <a:srgbClr val="FFC000"/>
                </a:solidFill>
              </a:rPr>
              <a:t> </a:t>
            </a:r>
            <a:r>
              <a:rPr lang="es-PE" sz="2400" b="1" dirty="0" smtClean="0">
                <a:solidFill>
                  <a:srgbClr val="FFC000"/>
                </a:solidFill>
              </a:rPr>
              <a:t>Óptimo</a:t>
            </a:r>
            <a:endParaRPr lang="es-PE" sz="2400" b="1" dirty="0">
              <a:solidFill>
                <a:srgbClr val="FFC000"/>
              </a:solidFill>
            </a:endParaRPr>
          </a:p>
        </p:txBody>
      </p:sp>
      <p:cxnSp>
        <p:nvCxnSpPr>
          <p:cNvPr id="24" name="23 Conector recto de flecha"/>
          <p:cNvCxnSpPr/>
          <p:nvPr/>
        </p:nvCxnSpPr>
        <p:spPr>
          <a:xfrm flipV="1">
            <a:off x="5987846" y="3249525"/>
            <a:ext cx="0" cy="1920130"/>
          </a:xfrm>
          <a:prstGeom prst="straightConnector1">
            <a:avLst/>
          </a:prstGeom>
          <a:ln w="381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24 CuadroTexto"/>
          <p:cNvSpPr txBox="1"/>
          <p:nvPr/>
        </p:nvSpPr>
        <p:spPr>
          <a:xfrm>
            <a:off x="5953340" y="4114994"/>
            <a:ext cx="2654622" cy="461665"/>
          </a:xfrm>
          <a:prstGeom prst="rect">
            <a:avLst/>
          </a:prstGeom>
          <a:noFill/>
        </p:spPr>
        <p:txBody>
          <a:bodyPr wrap="square" rtlCol="0">
            <a:spAutoFit/>
          </a:bodyPr>
          <a:lstStyle/>
          <a:p>
            <a:pPr algn="ctr"/>
            <a:r>
              <a:rPr lang="es-PE" sz="2400" b="1" dirty="0" smtClean="0">
                <a:solidFill>
                  <a:schemeClr val="accent2"/>
                </a:solidFill>
              </a:rPr>
              <a:t>Deuda Técnica</a:t>
            </a:r>
            <a:endParaRPr lang="es-PE" sz="2400" b="1" dirty="0">
              <a:solidFill>
                <a:schemeClr val="accent2"/>
              </a:solidFill>
            </a:endParaRPr>
          </a:p>
        </p:txBody>
      </p:sp>
    </p:spTree>
    <p:extLst>
      <p:ext uri="{BB962C8B-B14F-4D97-AF65-F5344CB8AC3E}">
        <p14:creationId xmlns:p14="http://schemas.microsoft.com/office/powerpoint/2010/main" val="3358346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PE" b="1" dirty="0" smtClean="0">
                <a:latin typeface="Novecento wide Book" pitchFamily="50" charset="0"/>
              </a:rPr>
              <a:t>Definición</a:t>
            </a:r>
            <a:endParaRPr lang="es-PE" b="1" dirty="0">
              <a:latin typeface="Novecento wide Book" pitchFamily="50" charset="0"/>
            </a:endParaRPr>
          </a:p>
        </p:txBody>
      </p:sp>
      <p:sp>
        <p:nvSpPr>
          <p:cNvPr id="6" name="5 CuadroTexto"/>
          <p:cNvSpPr txBox="1"/>
          <p:nvPr/>
        </p:nvSpPr>
        <p:spPr>
          <a:xfrm>
            <a:off x="1063992" y="2890391"/>
            <a:ext cx="7016017" cy="1077218"/>
          </a:xfrm>
          <a:prstGeom prst="rect">
            <a:avLst/>
          </a:prstGeom>
          <a:noFill/>
        </p:spPr>
        <p:txBody>
          <a:bodyPr wrap="square" rtlCol="0">
            <a:spAutoFit/>
          </a:bodyPr>
          <a:lstStyle/>
          <a:p>
            <a:pPr algn="ctr"/>
            <a:r>
              <a:rPr lang="es-PE" sz="3200" i="1" dirty="0" smtClean="0">
                <a:solidFill>
                  <a:schemeClr val="accent2"/>
                </a:solidFill>
              </a:rPr>
              <a:t>"</a:t>
            </a:r>
            <a:r>
              <a:rPr lang="en-US" sz="3200" dirty="0" smtClean="0">
                <a:solidFill>
                  <a:schemeClr val="accent2"/>
                </a:solidFill>
              </a:rPr>
              <a:t>Technical Debt </a:t>
            </a:r>
            <a:r>
              <a:rPr lang="en-US" sz="3200" dirty="0">
                <a:solidFill>
                  <a:schemeClr val="accent2"/>
                </a:solidFill>
              </a:rPr>
              <a:t>is  everything </a:t>
            </a:r>
            <a:r>
              <a:rPr lang="en-US" sz="3200" dirty="0" smtClean="0">
                <a:solidFill>
                  <a:schemeClr val="accent2"/>
                </a:solidFill>
              </a:rPr>
              <a:t>that makes </a:t>
            </a:r>
            <a:r>
              <a:rPr lang="en-US" sz="3200" dirty="0">
                <a:solidFill>
                  <a:schemeClr val="accent2"/>
                </a:solidFill>
              </a:rPr>
              <a:t>your code harder to change</a:t>
            </a:r>
            <a:r>
              <a:rPr lang="es-PE" sz="3200" i="1" dirty="0" smtClean="0">
                <a:solidFill>
                  <a:schemeClr val="accent2"/>
                </a:solidFill>
              </a:rPr>
              <a:t>"</a:t>
            </a:r>
            <a:endParaRPr lang="es-PE" sz="3200" i="1" dirty="0">
              <a:solidFill>
                <a:schemeClr val="accent2"/>
              </a:solidFill>
            </a:endParaRPr>
          </a:p>
        </p:txBody>
      </p:sp>
      <p:sp>
        <p:nvSpPr>
          <p:cNvPr id="9" name="8 CuadroTexto"/>
          <p:cNvSpPr txBox="1"/>
          <p:nvPr/>
        </p:nvSpPr>
        <p:spPr>
          <a:xfrm>
            <a:off x="4429651" y="4229402"/>
            <a:ext cx="3650358" cy="646331"/>
          </a:xfrm>
          <a:prstGeom prst="rect">
            <a:avLst/>
          </a:prstGeom>
          <a:noFill/>
        </p:spPr>
        <p:txBody>
          <a:bodyPr wrap="none" rtlCol="0">
            <a:spAutoFit/>
          </a:bodyPr>
          <a:lstStyle/>
          <a:p>
            <a:pPr algn="ctr"/>
            <a:r>
              <a:rPr lang="en-US" b="1" dirty="0" smtClean="0">
                <a:solidFill>
                  <a:srgbClr val="FF0000"/>
                </a:solidFill>
              </a:rPr>
              <a:t>Tom </a:t>
            </a:r>
            <a:r>
              <a:rPr lang="en-US" b="1" dirty="0" err="1" smtClean="0">
                <a:solidFill>
                  <a:srgbClr val="FF0000"/>
                </a:solidFill>
              </a:rPr>
              <a:t>Poppendieck</a:t>
            </a:r>
            <a:r>
              <a:rPr lang="en-US" b="1" dirty="0" smtClean="0">
                <a:solidFill>
                  <a:srgbClr val="FF0000"/>
                </a:solidFill>
              </a:rPr>
              <a:t> </a:t>
            </a:r>
            <a:br>
              <a:rPr lang="en-US" b="1" dirty="0" smtClean="0">
                <a:solidFill>
                  <a:srgbClr val="FF0000"/>
                </a:solidFill>
              </a:rPr>
            </a:br>
            <a:r>
              <a:rPr lang="en-US" b="1" dirty="0" smtClean="0">
                <a:solidFill>
                  <a:srgbClr val="FF0000"/>
                </a:solidFill>
              </a:rPr>
              <a:t>Lean Software Development</a:t>
            </a:r>
            <a:endParaRPr lang="es-PE" b="1" dirty="0">
              <a:solidFill>
                <a:srgbClr val="FF0000"/>
              </a:solidFill>
            </a:endParaRPr>
          </a:p>
        </p:txBody>
      </p:sp>
    </p:spTree>
    <p:extLst>
      <p:ext uri="{BB962C8B-B14F-4D97-AF65-F5344CB8AC3E}">
        <p14:creationId xmlns:p14="http://schemas.microsoft.com/office/powerpoint/2010/main" val="2946805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Light">
  <a:themeElements>
    <a:clrScheme name="Six Reasons">
      <a:dk1>
        <a:srgbClr val="018CCF"/>
      </a:dk1>
      <a:lt1>
        <a:sysClr val="window" lastClr="FFFFFF"/>
      </a:lt1>
      <a:dk2>
        <a:srgbClr val="72808A"/>
      </a:dk2>
      <a:lt2>
        <a:srgbClr val="006CB9"/>
      </a:lt2>
      <a:accent1>
        <a:srgbClr val="015998"/>
      </a:accent1>
      <a:accent2>
        <a:srgbClr val="394147"/>
      </a:accent2>
      <a:accent3>
        <a:srgbClr val="12254C"/>
      </a:accent3>
      <a:accent4>
        <a:srgbClr val="D8D8D8"/>
      </a:accent4>
      <a:accent5>
        <a:srgbClr val="FFFFFF"/>
      </a:accent5>
      <a:accent6>
        <a:srgbClr val="FFFFFF"/>
      </a:accent6>
      <a:hlink>
        <a:srgbClr val="FFFFFF"/>
      </a:hlink>
      <a:folHlink>
        <a:srgbClr val="FFFFFF"/>
      </a:folHlink>
    </a:clrScheme>
    <a:fontScheme name="Six Reasons">
      <a:majorFont>
        <a:latin typeface="Novecento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41957</TotalTime>
  <Words>7892</Words>
  <Application>Microsoft Office PowerPoint</Application>
  <PresentationFormat>Presentación en pantalla (4:3)</PresentationFormat>
  <Paragraphs>809</Paragraphs>
  <Slides>53</Slides>
  <Notes>53</Notes>
  <HiddenSlides>0</HiddenSlides>
  <MMClips>0</MMClips>
  <ScaleCrop>false</ScaleCrop>
  <HeadingPairs>
    <vt:vector size="4" baseType="variant">
      <vt:variant>
        <vt:lpstr>Tema</vt:lpstr>
      </vt:variant>
      <vt:variant>
        <vt:i4>1</vt:i4>
      </vt:variant>
      <vt:variant>
        <vt:lpstr>Títulos de diapositiva</vt:lpstr>
      </vt:variant>
      <vt:variant>
        <vt:i4>53</vt:i4>
      </vt:variant>
    </vt:vector>
  </HeadingPairs>
  <TitlesOfParts>
    <vt:vector size="54" baseType="lpstr">
      <vt:lpstr>Six 4:3 Light</vt:lpstr>
      <vt:lpstr>Presentación de PowerPoint</vt:lpstr>
      <vt:lpstr>Software Debt Qué es y cómo  gestionarlo holísticamente</vt:lpstr>
      <vt:lpstr>Un caso real</vt:lpstr>
      <vt:lpstr>La victima</vt:lpstr>
      <vt:lpstr>drupal Release timeline</vt:lpstr>
      <vt:lpstr>EL PROBLEMA</vt:lpstr>
      <vt:lpstr>Metáfora</vt:lpstr>
      <vt:lpstr>Cost of Change</vt:lpstr>
      <vt:lpstr>Definición</vt:lpstr>
      <vt:lpstr>Mi definición</vt:lpstr>
      <vt:lpstr>Ejemplo de TECHNICAL DEBT  (Terriblemente familiar)</vt:lpstr>
      <vt:lpstr>TECHNICAL debt is bad</vt:lpstr>
      <vt:lpstr>Presentación de PowerPoint</vt:lpstr>
      <vt:lpstr>TECHNICAL debt is good</vt:lpstr>
      <vt:lpstr>Presentación de PowerPoint</vt:lpstr>
      <vt:lpstr>Enfrenta la cruda realidad</vt:lpstr>
      <vt:lpstr>Presentación de PowerPoint</vt:lpstr>
      <vt:lpstr>No caigas en la trampa</vt:lpstr>
      <vt:lpstr>Presentación de PowerPoint</vt:lpstr>
      <vt:lpstr>Presentación de PowerPoint</vt:lpstr>
      <vt:lpstr>Involucrar y EDUCAR</vt:lpstr>
      <vt:lpstr>Presentación de PowerPoint</vt:lpstr>
      <vt:lpstr>Presentación de PowerPoint</vt:lpstr>
      <vt:lpstr>Presentación de PowerPoint</vt:lpstr>
      <vt:lpstr>Presentación de PowerPoint</vt:lpstr>
      <vt:lpstr>Presentación de PowerPoint</vt:lpstr>
      <vt:lpstr>Visualizar y Medir</vt:lpstr>
      <vt:lpstr>Presentación de PowerPoint</vt:lpstr>
      <vt:lpstr>Presentación de PowerPoint</vt:lpstr>
      <vt:lpstr>Presentación de PowerPoint</vt:lpstr>
      <vt:lpstr>Presentación de PowerPoint</vt:lpstr>
      <vt:lpstr>Presentación de PowerPoint</vt:lpstr>
      <vt:lpstr>SOSTENER EL RITMO  Y LA CALIDAD</vt:lpstr>
      <vt:lpstr>Presentación de PowerPoint</vt:lpstr>
      <vt:lpstr>Presentación de PowerPoint</vt:lpstr>
      <vt:lpstr>Presentación de PowerPoint</vt:lpstr>
      <vt:lpstr>Atender y Pagar  la deuda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Incluir la calidad en la gestión del portfolio</vt:lpstr>
      <vt:lpstr>Presentación de PowerPoint</vt:lpstr>
      <vt:lpstr>Presentación de PowerPoint</vt:lpstr>
      <vt:lpstr>Presentación de PowerPoint</vt:lpstr>
      <vt:lpstr>MÉTRICA</vt:lpstr>
      <vt:lpstr>Presentación de PowerPoint</vt:lpstr>
      <vt:lpstr>Presentación de PowerPoint</vt:lpstr>
      <vt:lpstr>Presentación de PowerPoint</vt:lpstr>
      <vt:lpstr>software debt assesment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Swanex</dc:creator>
  <cp:lastModifiedBy>RxmnT</cp:lastModifiedBy>
  <cp:revision>2094</cp:revision>
  <dcterms:created xsi:type="dcterms:W3CDTF">2006-08-16T00:00:00Z</dcterms:created>
  <dcterms:modified xsi:type="dcterms:W3CDTF">2013-10-13T06:35:47Z</dcterms:modified>
</cp:coreProperties>
</file>